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5" r:id="rId9"/>
    <p:sldId id="263" r:id="rId10"/>
    <p:sldId id="280" r:id="rId11"/>
    <p:sldId id="277" r:id="rId12"/>
    <p:sldId id="264" r:id="rId13"/>
    <p:sldId id="268" r:id="rId14"/>
    <p:sldId id="278" r:id="rId15"/>
    <p:sldId id="270" r:id="rId16"/>
    <p:sldId id="269" r:id="rId17"/>
    <p:sldId id="288" r:id="rId18"/>
    <p:sldId id="289" r:id="rId19"/>
    <p:sldId id="276" r:id="rId20"/>
    <p:sldId id="279" r:id="rId21"/>
    <p:sldId id="281" r:id="rId22"/>
    <p:sldId id="282" r:id="rId23"/>
    <p:sldId id="295" r:id="rId24"/>
    <p:sldId id="296" r:id="rId25"/>
    <p:sldId id="290" r:id="rId26"/>
    <p:sldId id="283" r:id="rId27"/>
    <p:sldId id="297" r:id="rId28"/>
    <p:sldId id="299" r:id="rId29"/>
    <p:sldId id="291" r:id="rId30"/>
    <p:sldId id="284" r:id="rId31"/>
    <p:sldId id="285" r:id="rId32"/>
    <p:sldId id="286" r:id="rId33"/>
    <p:sldId id="287" r:id="rId34"/>
    <p:sldId id="294" r:id="rId35"/>
    <p:sldId id="271" r:id="rId36"/>
    <p:sldId id="300" r:id="rId37"/>
    <p:sldId id="272" r:id="rId38"/>
    <p:sldId id="273" r:id="rId39"/>
    <p:sldId id="274" r:id="rId4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jh3Yg6LNYFk6i6nFWgK5A8vJ7s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763" autoAdjust="0"/>
  </p:normalViewPr>
  <p:slideViewPr>
    <p:cSldViewPr snapToGrid="0">
      <p:cViewPr varScale="1">
        <p:scale>
          <a:sx n="65" d="100"/>
          <a:sy n="65" d="100"/>
        </p:scale>
        <p:origin x="90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g>
</file>

<file path=ppt/media/image38.jp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tbs=sbi:AMhZZitfgJEVSZRtiU2kv_1LIRw04JmnmRf_1uBHGdzohWo_1LW9eAlhSirfDu5X1yABH1IVa6GaTmAOE1Q_1YLsRoZV71puElMjRYPYamOuLsfn-5K8CQ9WqwvYtz15hQqHI_15ARusdhPthRUj12RrJBMZpfMlj1XaYAD0R22ejZVniG4pc8f1pnfW4gFBUogDE4mpMmWdsHyHisdfLZt_1MvD7rr72LInwKGmc5xwrqmuxjXjDMpi98z1s49AE70Rfrg57iccmqul8Qv46D1Yiro1wE8RwoLux-Dny6uNCJQa23YERzuG6naptJjdPc_1G5HM7g2x49ip2Io&amp;btnG=Search%20by%20image&amp;hl=en-BD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sa=G&amp;hl=en&amp;tbs=simg:CAQSpgIJQdwHcW8JW0wamgILELCMpwgaYgpgCAMSKIMBywXnArINtQ3gFLEN3hTSBa8Y6TiFKOsqkyDtKukqhCjsKucq6zgaMH3FmlJw7efyRbfDgzrmjBT7ahZzS2F3lgRjommHnJcdHZdyrdvIV_17p4FoRCMziiyAEDAsQjq7-CBoKCggIARIEbqkZywwLEJ3twQkakgEKFwoEeWFyZNqliPYDCwoJL20vMDQ5XzN2Ch4KC3Nhc2ggd2luZG932qWI9gMLCgkvbS8wYmJiZ3QKHQoLZGF5bGlnaHRpbmfapYj2AwoKCC9tLzBrMm41ChcKBWhvdXNl2qWI9gMKCggvbS8wM2ptNQofCgxhcmNoaXRlY3R1cmXapYj2AwsKCS9tLzAzbmZtcQw&amp;sxsrf=ALeKk02suHLf2VrepeqmGleBmOzaHojzWg:1612192208801&amp;q=Sell+House+Fast+Little+Rock&amp;tbm=isch&amp;ved=2ahUKEwi-46j_-8juAhVEQH0KHbe-A68Qwg4oAHoECBAQLw&amp;biw=1536&amp;bih=754#imgrc=3xx4DwKkC6mvHM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tbs=sbi:AMhZZiueNk47ZlezqbY1L1LEfvn7s2hx8B9387wpaNGM6TkADKP13qZ0v7pR4xVs_1s-VPfYo8RPa16INBVwNK3lMy4WTlIu_12sseBVE1c9RBMWN4RMah802Pb-WqIrG9YewNBpPemoEbJIYa74eAi-JACZs8vm7NoKbuJb9NGqPbt1Y3psLwBK6CuZiLhZAaOx3EdnFye59IFKJJbERJShQ-xt2nWcaGTA2TCotKPpWW33BJIWris1f9WChSidEvGEgVTazJMpiOvKkJ08q7OAks4moFepmSsEBqLaaUpiaP96ATEe2k4UAZ4KlqODDoR6qee1hcR1JI&amp;btnG=Search%20by%20image&amp;hl=en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tbs=sbi:AMhZZitfgJEVSZRtiU2kv_1LIRw04JmnmRf_1uBHGdzohWo_1LW9eAlhSirfDu5X1yABH1IVa6GaTmAOE1Q_1YLsRoZV71puElMjRYPYamOuLsfn-5K8CQ9WqwvYtz15hQqHI_15ARusdhPthRUj12RrJBMZpfMlj1XaYAD0R22ejZVniG4pc8f1pnfW4gFBUogDE4mpMmWdsHyHisdfLZt_1MvD7rr72LInwKGmc5xwrqmuxjXjDMpi98z1s49AE70Rfrg57iccmqul8Qv46D1Yiro1wE8RwoLux-Dny6uNCJQa23YERzuG6naptJjdPc_1G5HM7g2x49ip2Io&amp;btnG=Search%20by%20image&amp;hl=en-BD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5ab8d32d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5ab8d32d3_1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Google Search</a:t>
            </a:r>
            <a:endParaRPr dirty="0"/>
          </a:p>
        </p:txBody>
      </p:sp>
      <p:sp>
        <p:nvSpPr>
          <p:cNvPr id="168" name="Google Shape;168;gb5ab8d32d3_1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01279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9" name="Google Shape;24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Filters=f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Kernel size=k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Pool size=p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Dense Layer=L</a:t>
            </a:r>
            <a:endParaRPr dirty="0"/>
          </a:p>
        </p:txBody>
      </p:sp>
      <p:sp>
        <p:nvSpPr>
          <p:cNvPr id="250" name="Google Shape;250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https://ai.googleblog.com/2018/04/mobilenetv2-next-generation-of-on.html</a:t>
            </a:r>
          </a:p>
          <a:p>
            <a:r>
              <a:rPr lang="en-US" dirty="0"/>
              <a:t>https://keras.io/api/applications/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905617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https://ai.googleblog.com/2018/04/mobilenetv2-next-generation-of-on.html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1983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https://ai.googleblog.com/2018/04/mobilenetv2-next-generation-of-on.html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19837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1271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Sell House Fast Little Rock - Google Search</a:t>
            </a:r>
            <a:endParaRPr dirty="0"/>
          </a:p>
        </p:txBody>
      </p:sp>
      <p:sp>
        <p:nvSpPr>
          <p:cNvPr id="129" name="Google Shape;12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Google 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2115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5ab8d32d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5ab8d32d3_1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Google Search</a:t>
            </a:r>
            <a:endParaRPr dirty="0"/>
          </a:p>
        </p:txBody>
      </p:sp>
      <p:sp>
        <p:nvSpPr>
          <p:cNvPr id="168" name="Google Shape;168;gb5ab8d32d3_1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3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1524000" y="1446840"/>
            <a:ext cx="9144000" cy="154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br>
              <a:rPr lang="en-US" sz="5400" dirty="0"/>
            </a:br>
            <a:br>
              <a:rPr lang="en-US" sz="5400" dirty="0"/>
            </a:br>
            <a:br>
              <a:rPr lang="en-US" sz="5400" dirty="0"/>
            </a:br>
            <a:br>
              <a:rPr lang="en-US" sz="5400" dirty="0"/>
            </a:br>
            <a:r>
              <a:rPr lang="en-US" sz="5400" dirty="0"/>
              <a:t>Building Infrastructure Classification and Detection</a:t>
            </a:r>
            <a:endParaRPr dirty="0"/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1735493" y="4497777"/>
            <a:ext cx="364827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b="1"/>
              <a:t>Supervised By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/>
              <a:t>Dr. Sk. Md. Masudul Ahsan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/>
              <a:t>Professor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/>
              <a:t>Department of CSE, KUET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7445829" y="4310742"/>
            <a:ext cx="3442995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Presented By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Faisal Ahmed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Roll: 1607048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Md. Mahmudul Islam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Roll: 1607052</a:t>
            </a:r>
            <a:endParaRPr/>
          </a:p>
        </p:txBody>
      </p:sp>
      <p:sp>
        <p:nvSpPr>
          <p:cNvPr id="93" name="Google Shape;93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9A0C99-E95F-4AEA-9B8D-EC74F6BB49C9}"/>
              </a:ext>
            </a:extLst>
          </p:cNvPr>
          <p:cNvSpPr txBox="1"/>
          <p:nvPr/>
        </p:nvSpPr>
        <p:spPr>
          <a:xfrm>
            <a:off x="4245429" y="562099"/>
            <a:ext cx="3316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Course No.: CSE 4000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7"/>
    </mc:Choice>
    <mc:Fallback xmlns="">
      <p:transition spd="slow" advTm="291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b5ab8d32d3_1_7"/>
          <p:cNvSpPr txBox="1">
            <a:spLocks noGrp="1"/>
          </p:cNvSpPr>
          <p:nvPr>
            <p:ph type="title"/>
          </p:nvPr>
        </p:nvSpPr>
        <p:spPr>
          <a:xfrm>
            <a:off x="802433" y="365125"/>
            <a:ext cx="10551367" cy="829193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 Datasets</a:t>
            </a:r>
            <a:endParaRPr dirty="0"/>
          </a:p>
        </p:txBody>
      </p:sp>
      <p:sp>
        <p:nvSpPr>
          <p:cNvPr id="172" name="Google Shape;172;gb5ab8d32d3_1_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B8E5FF6-7C71-4C94-8465-E9569B0A9F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40324" y="1370983"/>
            <a:ext cx="3134917" cy="24726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7F8942-4942-472A-9582-26DCCB3D38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504109" y="1431783"/>
            <a:ext cx="3001620" cy="247261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562250A-53D1-4CF9-9498-46F3795401D0}"/>
              </a:ext>
            </a:extLst>
          </p:cNvPr>
          <p:cNvSpPr txBox="1"/>
          <p:nvPr/>
        </p:nvSpPr>
        <p:spPr>
          <a:xfrm>
            <a:off x="1017372" y="2406480"/>
            <a:ext cx="25827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5) Sky Building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357F584-0C92-4877-AF1F-B3D359C3C59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040324" y="4378791"/>
            <a:ext cx="3134917" cy="175555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8875734-CE06-4C15-8402-A5BC6B01EE9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504108" y="4270473"/>
            <a:ext cx="3001621" cy="197218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911D267-FB9D-49DA-804B-011AD3430170}"/>
              </a:ext>
            </a:extLst>
          </p:cNvPr>
          <p:cNvSpPr txBox="1"/>
          <p:nvPr/>
        </p:nvSpPr>
        <p:spPr>
          <a:xfrm>
            <a:off x="977297" y="4665083"/>
            <a:ext cx="2303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6) </a:t>
            </a:r>
            <a:r>
              <a:rPr lang="en-US" sz="2800" dirty="0" err="1"/>
              <a:t>Matir</a:t>
            </a:r>
            <a:r>
              <a:rPr lang="en-US" sz="2800" dirty="0"/>
              <a:t> </a:t>
            </a:r>
            <a:r>
              <a:rPr lang="en-US" sz="2800" dirty="0" err="1"/>
              <a:t>Ghor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53210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5"/>
    </mc:Choice>
    <mc:Fallback xmlns="">
      <p:transition spd="slow" advTm="3305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C1C32-2FA9-4E07-A76E-2A68D169F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augmentation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A06B1-D458-44FF-9A89-408194C647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6327BD-6B2E-4E27-A6ED-7F283ED6B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854" y="1481781"/>
            <a:ext cx="2227954" cy="20268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43031C-EC76-4E90-9281-83B9F2717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0774" y="1430878"/>
            <a:ext cx="2227955" cy="21029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9F45F7-C9F8-498C-B738-80903F7E5E1C}"/>
              </a:ext>
            </a:extLst>
          </p:cNvPr>
          <p:cNvSpPr txBox="1"/>
          <p:nvPr/>
        </p:nvSpPr>
        <p:spPr>
          <a:xfrm>
            <a:off x="5084376" y="3666085"/>
            <a:ext cx="10807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shift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A77083-7C73-4D39-827D-152CE463052F}"/>
              </a:ext>
            </a:extLst>
          </p:cNvPr>
          <p:cNvSpPr txBox="1"/>
          <p:nvPr/>
        </p:nvSpPr>
        <p:spPr>
          <a:xfrm>
            <a:off x="1491511" y="3678268"/>
            <a:ext cx="11192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image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BC06D5-DC03-4E82-9EFC-F251317995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2501" y="1446876"/>
            <a:ext cx="2277361" cy="210292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04B3D06-4D47-439E-851A-EEDE423453B1}"/>
              </a:ext>
            </a:extLst>
          </p:cNvPr>
          <p:cNvSpPr txBox="1"/>
          <p:nvPr/>
        </p:nvSpPr>
        <p:spPr>
          <a:xfrm>
            <a:off x="8213011" y="3715741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Rotation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FAA7914-817C-40AF-942F-89C493737D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1854" y="4251437"/>
            <a:ext cx="2198242" cy="167654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9B607D5-9598-4CFF-8B61-87EFEC4177D7}"/>
              </a:ext>
            </a:extLst>
          </p:cNvPr>
          <p:cNvSpPr txBox="1"/>
          <p:nvPr/>
        </p:nvSpPr>
        <p:spPr>
          <a:xfrm>
            <a:off x="1610139" y="6120378"/>
            <a:ext cx="113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shift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BE746B1-9D51-438F-BF0C-8D837CCF37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0773" y="4211808"/>
            <a:ext cx="2227955" cy="175580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E592E04-230F-479A-9641-97F0AB932890}"/>
              </a:ext>
            </a:extLst>
          </p:cNvPr>
          <p:cNvSpPr txBox="1"/>
          <p:nvPr/>
        </p:nvSpPr>
        <p:spPr>
          <a:xfrm>
            <a:off x="5279142" y="6153154"/>
            <a:ext cx="691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Zoom 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637258F-A10A-424B-B227-0457D9FA8F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65792" y="4272189"/>
            <a:ext cx="2464070" cy="175580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4CC33EA-D16C-4A74-AE87-564B45CA474D}"/>
              </a:ext>
            </a:extLst>
          </p:cNvPr>
          <p:cNvSpPr txBox="1"/>
          <p:nvPr/>
        </p:nvSpPr>
        <p:spPr>
          <a:xfrm>
            <a:off x="8180033" y="6114230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shift</a:t>
            </a:r>
          </a:p>
        </p:txBody>
      </p:sp>
    </p:spTree>
    <p:extLst>
      <p:ext uri="{BB962C8B-B14F-4D97-AF65-F5344CB8AC3E}">
        <p14:creationId xmlns:p14="http://schemas.microsoft.com/office/powerpoint/2010/main" val="3567148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50"/>
    </mc:Choice>
    <mc:Fallback xmlns="">
      <p:transition spd="slow" advTm="1655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0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79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US" sz="3959" dirty="0"/>
              <a:t>Image preprocessing</a:t>
            </a:r>
            <a:endParaRPr dirty="0"/>
          </a:p>
        </p:txBody>
      </p:sp>
      <p:sp>
        <p:nvSpPr>
          <p:cNvPr id="178" name="Google Shape;178;p10"/>
          <p:cNvSpPr txBox="1">
            <a:spLocks noGrp="1"/>
          </p:cNvSpPr>
          <p:nvPr>
            <p:ph type="body" idx="1"/>
          </p:nvPr>
        </p:nvSpPr>
        <p:spPr>
          <a:xfrm>
            <a:off x="838200" y="1179966"/>
            <a:ext cx="10515600" cy="1441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Resize image shape into 224x224 pixels</a:t>
            </a:r>
            <a:endParaRPr dirty="0"/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Rotate image manually if required</a:t>
            </a: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Crop the image manually if required</a:t>
            </a: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dirty="0"/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188" name="Google Shape;18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77FC9D-C904-44BB-86EC-3E87FCBA7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280" y="2756838"/>
            <a:ext cx="3401667" cy="29979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0BA477-A7D4-404F-B895-2DD24776B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4361" y="2621902"/>
            <a:ext cx="3322154" cy="3132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BDD2E29-834B-49C3-8C6B-708754144C31}"/>
              </a:ext>
            </a:extLst>
          </p:cNvPr>
          <p:cNvSpPr txBox="1"/>
          <p:nvPr/>
        </p:nvSpPr>
        <p:spPr>
          <a:xfrm>
            <a:off x="2748973" y="5794387"/>
            <a:ext cx="20649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Input image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1DA21C-379F-4512-A391-4E37840E58D3}"/>
              </a:ext>
            </a:extLst>
          </p:cNvPr>
          <p:cNvSpPr txBox="1"/>
          <p:nvPr/>
        </p:nvSpPr>
        <p:spPr>
          <a:xfrm>
            <a:off x="7465471" y="5833130"/>
            <a:ext cx="2646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Cropped image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17"/>
    </mc:Choice>
    <mc:Fallback xmlns="">
      <p:transition spd="slow" advTm="33417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858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Image Classification: CNN</a:t>
            </a:r>
            <a:endParaRPr dirty="0"/>
          </a:p>
        </p:txBody>
      </p:sp>
      <p:sp>
        <p:nvSpPr>
          <p:cNvPr id="227" name="Google Shape;227;p14"/>
          <p:cNvSpPr/>
          <p:nvPr/>
        </p:nvSpPr>
        <p:spPr>
          <a:xfrm>
            <a:off x="9365225" y="1255235"/>
            <a:ext cx="914400" cy="428804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Start</a:t>
            </a:r>
            <a:endParaRPr/>
          </a:p>
        </p:txBody>
      </p:sp>
      <p:sp>
        <p:nvSpPr>
          <p:cNvPr id="228" name="Google Shape;228;p14"/>
          <p:cNvSpPr/>
          <p:nvPr/>
        </p:nvSpPr>
        <p:spPr>
          <a:xfrm>
            <a:off x="9035844" y="1878886"/>
            <a:ext cx="1573162" cy="606822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 augmentation</a:t>
            </a:r>
            <a:endParaRPr/>
          </a:p>
        </p:txBody>
      </p:sp>
      <p:sp>
        <p:nvSpPr>
          <p:cNvPr id="229" name="Google Shape;229;p14"/>
          <p:cNvSpPr/>
          <p:nvPr/>
        </p:nvSpPr>
        <p:spPr>
          <a:xfrm>
            <a:off x="9035844" y="2739906"/>
            <a:ext cx="1573162" cy="530942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Define model architecture</a:t>
            </a:r>
            <a:endParaRPr/>
          </a:p>
        </p:txBody>
      </p:sp>
      <p:sp>
        <p:nvSpPr>
          <p:cNvPr id="230" name="Google Shape;230;p14"/>
          <p:cNvSpPr/>
          <p:nvPr/>
        </p:nvSpPr>
        <p:spPr>
          <a:xfrm>
            <a:off x="9035844" y="3429000"/>
            <a:ext cx="1573162" cy="454538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Train model</a:t>
            </a:r>
            <a:endParaRPr/>
          </a:p>
        </p:txBody>
      </p:sp>
      <p:sp>
        <p:nvSpPr>
          <p:cNvPr id="231" name="Google Shape;231;p14"/>
          <p:cNvSpPr/>
          <p:nvPr/>
        </p:nvSpPr>
        <p:spPr>
          <a:xfrm>
            <a:off x="8996515" y="4041690"/>
            <a:ext cx="1651820" cy="562523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Evaluate model using test set</a:t>
            </a:r>
            <a:endParaRPr/>
          </a:p>
        </p:txBody>
      </p:sp>
      <p:sp>
        <p:nvSpPr>
          <p:cNvPr id="232" name="Google Shape;232;p14"/>
          <p:cNvSpPr/>
          <p:nvPr/>
        </p:nvSpPr>
        <p:spPr>
          <a:xfrm>
            <a:off x="8996515" y="4826831"/>
            <a:ext cx="1651820" cy="61269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Plot accuracy and loss graph</a:t>
            </a:r>
            <a:endParaRPr/>
          </a:p>
        </p:txBody>
      </p:sp>
      <p:sp>
        <p:nvSpPr>
          <p:cNvPr id="233" name="Google Shape;233;p14"/>
          <p:cNvSpPr/>
          <p:nvPr/>
        </p:nvSpPr>
        <p:spPr>
          <a:xfrm>
            <a:off x="9375057" y="5644727"/>
            <a:ext cx="914400" cy="564079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End</a:t>
            </a:r>
            <a:endParaRPr/>
          </a:p>
        </p:txBody>
      </p:sp>
      <p:cxnSp>
        <p:nvCxnSpPr>
          <p:cNvPr id="234" name="Google Shape;234;p14"/>
          <p:cNvCxnSpPr>
            <a:stCxn id="227" idx="4"/>
            <a:endCxn id="228" idx="0"/>
          </p:cNvCxnSpPr>
          <p:nvPr/>
        </p:nvCxnSpPr>
        <p:spPr>
          <a:xfrm>
            <a:off x="9822425" y="1684039"/>
            <a:ext cx="0" cy="194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5" name="Google Shape;235;p14"/>
          <p:cNvCxnSpPr>
            <a:stCxn id="228" idx="2"/>
            <a:endCxn id="229" idx="0"/>
          </p:cNvCxnSpPr>
          <p:nvPr/>
        </p:nvCxnSpPr>
        <p:spPr>
          <a:xfrm>
            <a:off x="9822425" y="2485708"/>
            <a:ext cx="0" cy="25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6" name="Google Shape;236;p14"/>
          <p:cNvCxnSpPr>
            <a:stCxn id="229" idx="2"/>
            <a:endCxn id="230" idx="0"/>
          </p:cNvCxnSpPr>
          <p:nvPr/>
        </p:nvCxnSpPr>
        <p:spPr>
          <a:xfrm>
            <a:off x="9822425" y="3270848"/>
            <a:ext cx="0" cy="158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7" name="Google Shape;237;p14"/>
          <p:cNvCxnSpPr>
            <a:stCxn id="230" idx="2"/>
            <a:endCxn id="231" idx="0"/>
          </p:cNvCxnSpPr>
          <p:nvPr/>
        </p:nvCxnSpPr>
        <p:spPr>
          <a:xfrm>
            <a:off x="9822425" y="3883538"/>
            <a:ext cx="0" cy="158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8" name="Google Shape;238;p14"/>
          <p:cNvCxnSpPr>
            <a:stCxn id="231" idx="2"/>
            <a:endCxn id="232" idx="0"/>
          </p:cNvCxnSpPr>
          <p:nvPr/>
        </p:nvCxnSpPr>
        <p:spPr>
          <a:xfrm>
            <a:off x="9822425" y="4604213"/>
            <a:ext cx="0" cy="222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9" name="Google Shape;239;p14"/>
          <p:cNvCxnSpPr>
            <a:stCxn id="232" idx="2"/>
            <a:endCxn id="233" idx="0"/>
          </p:cNvCxnSpPr>
          <p:nvPr/>
        </p:nvCxnSpPr>
        <p:spPr>
          <a:xfrm>
            <a:off x="9822425" y="5439521"/>
            <a:ext cx="9900" cy="205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0" name="Google Shape;240;p14"/>
          <p:cNvSpPr txBox="1"/>
          <p:nvPr/>
        </p:nvSpPr>
        <p:spPr>
          <a:xfrm>
            <a:off x="707293" y="1277967"/>
            <a:ext cx="7452848" cy="2923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Convolutional neural network are used for image classification and recognition because of higher accuracy .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 accuracy 93.63 %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14"/>
          <p:cNvSpPr txBox="1"/>
          <p:nvPr/>
        </p:nvSpPr>
        <p:spPr>
          <a:xfrm>
            <a:off x="1620078" y="5762550"/>
            <a:ext cx="369318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Training accuracy graph</a:t>
            </a:r>
            <a:endParaRPr sz="2800" dirty="0"/>
          </a:p>
        </p:txBody>
      </p:sp>
      <p:sp>
        <p:nvSpPr>
          <p:cNvPr id="244" name="Google Shape;244;p14"/>
          <p:cNvSpPr txBox="1"/>
          <p:nvPr/>
        </p:nvSpPr>
        <p:spPr>
          <a:xfrm>
            <a:off x="5655365" y="5762550"/>
            <a:ext cx="295523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Training loss graph</a:t>
            </a:r>
            <a:endParaRPr sz="2800" dirty="0"/>
          </a:p>
        </p:txBody>
      </p:sp>
      <p:sp>
        <p:nvSpPr>
          <p:cNvPr id="246" name="Google Shape;24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FCB5F5-F46A-46F1-B047-0C9E4709ECC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02091" y="3218865"/>
            <a:ext cx="3824477" cy="25788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9EFE0C-5B04-4D45-9A4C-CEFF63290C1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685589" y="3202483"/>
            <a:ext cx="3761510" cy="26748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624"/>
    </mc:Choice>
    <mc:Fallback xmlns="">
      <p:transition spd="slow" advTm="74624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B7E11-376C-4BA9-83A5-5AC2A5E8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classification: CNN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B2759-78F2-4D53-9277-5DFC7CF473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accuracy 99%</a:t>
            </a:r>
          </a:p>
          <a:p>
            <a:r>
              <a:rPr lang="en-US" dirty="0"/>
              <a:t>Epoch 100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B078A3-C9B6-42DF-951A-B627F75718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7266A8-BCC8-4EA9-99E9-108E8A2E0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570" y="2971800"/>
            <a:ext cx="3645752" cy="25841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0711BE-7E0D-421C-BFFE-B9C0DDA39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559" y="2971800"/>
            <a:ext cx="4040004" cy="26636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6E2488-C21F-47D4-834B-486952546366}"/>
              </a:ext>
            </a:extLst>
          </p:cNvPr>
          <p:cNvSpPr txBox="1"/>
          <p:nvPr/>
        </p:nvSpPr>
        <p:spPr>
          <a:xfrm>
            <a:off x="2534478" y="5883965"/>
            <a:ext cx="21034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Training accuracy graph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FDB886-8640-43A8-8234-2D682270B0D4}"/>
              </a:ext>
            </a:extLst>
          </p:cNvPr>
          <p:cNvSpPr txBox="1"/>
          <p:nvPr/>
        </p:nvSpPr>
        <p:spPr>
          <a:xfrm>
            <a:off x="7328603" y="5869186"/>
            <a:ext cx="17059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Training loss graph</a:t>
            </a:r>
          </a:p>
        </p:txBody>
      </p:sp>
    </p:spTree>
    <p:extLst>
      <p:ext uri="{BB962C8B-B14F-4D97-AF65-F5344CB8AC3E}">
        <p14:creationId xmlns:p14="http://schemas.microsoft.com/office/powerpoint/2010/main" val="203157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Image classification : CNN</a:t>
            </a:r>
            <a:endParaRPr dirty="0"/>
          </a:p>
        </p:txBody>
      </p:sp>
      <p:sp>
        <p:nvSpPr>
          <p:cNvPr id="295" name="Google Shape;295;p16"/>
          <p:cNvSpPr txBox="1">
            <a:spLocks noGrp="1"/>
          </p:cNvSpPr>
          <p:nvPr>
            <p:ph type="body" idx="1"/>
          </p:nvPr>
        </p:nvSpPr>
        <p:spPr>
          <a:xfrm>
            <a:off x="838200" y="1825624"/>
            <a:ext cx="10515600" cy="4457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Steps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/>
              <a:t>Datasets divided into train set, validation set and test set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/>
              <a:t>Data augmentation using ImageDataGenerator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/>
              <a:t>Define a deep convolutional neural network architecture for classification purpose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/>
              <a:t>Train the model using train set and validation set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/>
              <a:t>Calculate the accuracy of the model using test set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/>
              <a:t>Plot accuracy graph, loss graph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97" name="Google Shape;29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854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Convolutional neural network architecture</a:t>
            </a:r>
            <a:endParaRPr/>
          </a:p>
        </p:txBody>
      </p:sp>
      <p:pic>
        <p:nvPicPr>
          <p:cNvPr id="253" name="Google Shape;25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67207" y="1219200"/>
            <a:ext cx="2053390" cy="158315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15"/>
          <p:cNvSpPr/>
          <p:nvPr/>
        </p:nvSpPr>
        <p:spPr>
          <a:xfrm>
            <a:off x="1797550" y="3110016"/>
            <a:ext cx="1580106" cy="698698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Convolution 1 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f=32, k =3x3</a:t>
            </a:r>
            <a:endParaRPr dirty="0"/>
          </a:p>
        </p:txBody>
      </p:sp>
      <p:sp>
        <p:nvSpPr>
          <p:cNvPr id="255" name="Google Shape;255;p15"/>
          <p:cNvSpPr/>
          <p:nvPr/>
        </p:nvSpPr>
        <p:spPr>
          <a:xfrm>
            <a:off x="1829890" y="3981894"/>
            <a:ext cx="1517275" cy="549571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AC5B2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Max pool 1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p=2x2</a:t>
            </a:r>
            <a:endParaRPr dirty="0"/>
          </a:p>
        </p:txBody>
      </p:sp>
      <p:sp>
        <p:nvSpPr>
          <p:cNvPr id="256" name="Google Shape;256;p15"/>
          <p:cNvSpPr/>
          <p:nvPr/>
        </p:nvSpPr>
        <p:spPr>
          <a:xfrm>
            <a:off x="1829890" y="4792479"/>
            <a:ext cx="1481732" cy="538221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Convolution 2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f=64,k=3x3</a:t>
            </a:r>
            <a:endParaRPr dirty="0"/>
          </a:p>
        </p:txBody>
      </p:sp>
      <p:sp>
        <p:nvSpPr>
          <p:cNvPr id="257" name="Google Shape;257;p15"/>
          <p:cNvSpPr/>
          <p:nvPr/>
        </p:nvSpPr>
        <p:spPr>
          <a:xfrm>
            <a:off x="1829890" y="5591714"/>
            <a:ext cx="1481732" cy="633662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AC5B2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Max pool 2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p=2x2</a:t>
            </a:r>
            <a:endParaRPr dirty="0"/>
          </a:p>
        </p:txBody>
      </p:sp>
      <p:sp>
        <p:nvSpPr>
          <p:cNvPr id="259" name="Google Shape;259;p15"/>
          <p:cNvSpPr/>
          <p:nvPr/>
        </p:nvSpPr>
        <p:spPr>
          <a:xfrm>
            <a:off x="5093796" y="1551918"/>
            <a:ext cx="1601897" cy="633662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Convolution 3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f=128, k=3x3</a:t>
            </a:r>
            <a:endParaRPr dirty="0"/>
          </a:p>
        </p:txBody>
      </p:sp>
      <p:sp>
        <p:nvSpPr>
          <p:cNvPr id="260" name="Google Shape;260;p15"/>
          <p:cNvSpPr/>
          <p:nvPr/>
        </p:nvSpPr>
        <p:spPr>
          <a:xfrm>
            <a:off x="5080820" y="2418238"/>
            <a:ext cx="1609856" cy="526486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AC5B2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Max pool 3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p=2x2</a:t>
            </a:r>
            <a:endParaRPr dirty="0"/>
          </a:p>
        </p:txBody>
      </p:sp>
      <p:sp>
        <p:nvSpPr>
          <p:cNvPr id="261" name="Google Shape;261;p15"/>
          <p:cNvSpPr/>
          <p:nvPr/>
        </p:nvSpPr>
        <p:spPr>
          <a:xfrm>
            <a:off x="5070459" y="4910391"/>
            <a:ext cx="1630563" cy="526486"/>
          </a:xfrm>
          <a:prstGeom prst="rect">
            <a:avLst/>
          </a:prstGeom>
          <a:solidFill>
            <a:schemeClr val="accent3"/>
          </a:solidFill>
          <a:ln w="12700" cap="flat" cmpd="sng">
            <a:solidFill>
              <a:srgbClr val="78787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Dropout 1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0.2</a:t>
            </a:r>
            <a:endParaRPr dirty="0"/>
          </a:p>
        </p:txBody>
      </p:sp>
      <p:sp>
        <p:nvSpPr>
          <p:cNvPr id="262" name="Google Shape;262;p15"/>
          <p:cNvSpPr/>
          <p:nvPr/>
        </p:nvSpPr>
        <p:spPr>
          <a:xfrm>
            <a:off x="5100430" y="5684125"/>
            <a:ext cx="1590246" cy="497305"/>
          </a:xfrm>
          <a:prstGeom prst="rect">
            <a:avLst/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Flatten 1</a:t>
            </a:r>
            <a:endParaRPr dirty="0"/>
          </a:p>
        </p:txBody>
      </p:sp>
      <p:sp>
        <p:nvSpPr>
          <p:cNvPr id="263" name="Google Shape;263;p15"/>
          <p:cNvSpPr/>
          <p:nvPr/>
        </p:nvSpPr>
        <p:spPr>
          <a:xfrm>
            <a:off x="8844459" y="1430642"/>
            <a:ext cx="1364357" cy="497305"/>
          </a:xfrm>
          <a:prstGeom prst="rect">
            <a:avLst/>
          </a:prstGeom>
          <a:solidFill>
            <a:schemeClr val="accent4"/>
          </a:solidFill>
          <a:ln w="12700" cap="flat" cmpd="sng">
            <a:solidFill>
              <a:srgbClr val="BA8C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Dense 1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L=512</a:t>
            </a:r>
            <a:endParaRPr dirty="0"/>
          </a:p>
        </p:txBody>
      </p:sp>
      <p:sp>
        <p:nvSpPr>
          <p:cNvPr id="264" name="Google Shape;264;p15"/>
          <p:cNvSpPr/>
          <p:nvPr/>
        </p:nvSpPr>
        <p:spPr>
          <a:xfrm>
            <a:off x="8849785" y="2281851"/>
            <a:ext cx="1364357" cy="497305"/>
          </a:xfrm>
          <a:prstGeom prst="rect">
            <a:avLst/>
          </a:prstGeom>
          <a:solidFill>
            <a:schemeClr val="accent3"/>
          </a:solidFill>
          <a:ln w="12700" cap="flat" cmpd="sng">
            <a:solidFill>
              <a:srgbClr val="78787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Dropout 2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0.5</a:t>
            </a:r>
            <a:endParaRPr dirty="0"/>
          </a:p>
        </p:txBody>
      </p:sp>
      <p:sp>
        <p:nvSpPr>
          <p:cNvPr id="265" name="Google Shape;265;p15"/>
          <p:cNvSpPr/>
          <p:nvPr/>
        </p:nvSpPr>
        <p:spPr>
          <a:xfrm>
            <a:off x="8821583" y="3044890"/>
            <a:ext cx="1407554" cy="497305"/>
          </a:xfrm>
          <a:prstGeom prst="rect">
            <a:avLst/>
          </a:prstGeom>
          <a:solidFill>
            <a:schemeClr val="accent4"/>
          </a:solidFill>
          <a:ln w="12700" cap="flat" cmpd="sng">
            <a:solidFill>
              <a:srgbClr val="BA8C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Dense 2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L=4</a:t>
            </a:r>
            <a:endParaRPr dirty="0"/>
          </a:p>
        </p:txBody>
      </p:sp>
      <p:cxnSp>
        <p:nvCxnSpPr>
          <p:cNvPr id="266" name="Google Shape;266;p15"/>
          <p:cNvCxnSpPr>
            <a:cxnSpLocks/>
            <a:stCxn id="253" idx="2"/>
            <a:endCxn id="254" idx="0"/>
          </p:cNvCxnSpPr>
          <p:nvPr/>
        </p:nvCxnSpPr>
        <p:spPr>
          <a:xfrm flipH="1">
            <a:off x="2587603" y="2802355"/>
            <a:ext cx="6299" cy="30766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67" name="Google Shape;267;p15"/>
          <p:cNvCxnSpPr>
            <a:cxnSpLocks/>
            <a:stCxn id="254" idx="2"/>
            <a:endCxn id="255" idx="0"/>
          </p:cNvCxnSpPr>
          <p:nvPr/>
        </p:nvCxnSpPr>
        <p:spPr>
          <a:xfrm>
            <a:off x="2587603" y="3808714"/>
            <a:ext cx="925" cy="17318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68" name="Google Shape;268;p15"/>
          <p:cNvCxnSpPr>
            <a:cxnSpLocks/>
            <a:stCxn id="255" idx="2"/>
            <a:endCxn id="256" idx="0"/>
          </p:cNvCxnSpPr>
          <p:nvPr/>
        </p:nvCxnSpPr>
        <p:spPr>
          <a:xfrm flipH="1">
            <a:off x="2570756" y="4531465"/>
            <a:ext cx="17772" cy="26101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69" name="Google Shape;269;p15"/>
          <p:cNvCxnSpPr>
            <a:cxnSpLocks/>
            <a:stCxn id="256" idx="2"/>
            <a:endCxn id="257" idx="0"/>
          </p:cNvCxnSpPr>
          <p:nvPr/>
        </p:nvCxnSpPr>
        <p:spPr>
          <a:xfrm>
            <a:off x="2570756" y="5330700"/>
            <a:ext cx="0" cy="26101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0" name="Google Shape;270;p15"/>
          <p:cNvCxnSpPr>
            <a:cxnSpLocks/>
            <a:stCxn id="257" idx="2"/>
          </p:cNvCxnSpPr>
          <p:nvPr/>
        </p:nvCxnSpPr>
        <p:spPr>
          <a:xfrm>
            <a:off x="2570756" y="6225376"/>
            <a:ext cx="23145" cy="426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1" name="Google Shape;271;p15"/>
          <p:cNvCxnSpPr/>
          <p:nvPr/>
        </p:nvCxnSpPr>
        <p:spPr>
          <a:xfrm rot="10800000" flipH="1">
            <a:off x="2593900" y="6651963"/>
            <a:ext cx="1830955" cy="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2" name="Google Shape;272;p15"/>
          <p:cNvCxnSpPr/>
          <p:nvPr/>
        </p:nvCxnSpPr>
        <p:spPr>
          <a:xfrm rot="10800000">
            <a:off x="4424855" y="1231582"/>
            <a:ext cx="0" cy="542038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3" name="Google Shape;273;p15"/>
          <p:cNvCxnSpPr/>
          <p:nvPr/>
        </p:nvCxnSpPr>
        <p:spPr>
          <a:xfrm>
            <a:off x="4424855" y="1267159"/>
            <a:ext cx="1479822" cy="892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4" name="Google Shape;274;p15"/>
          <p:cNvCxnSpPr>
            <a:cxnSpLocks/>
          </p:cNvCxnSpPr>
          <p:nvPr/>
        </p:nvCxnSpPr>
        <p:spPr>
          <a:xfrm flipH="1">
            <a:off x="5898055" y="1231631"/>
            <a:ext cx="4" cy="303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81" name="Google Shape;281;p15"/>
          <p:cNvCxnSpPr/>
          <p:nvPr/>
        </p:nvCxnSpPr>
        <p:spPr>
          <a:xfrm>
            <a:off x="5825788" y="6651963"/>
            <a:ext cx="2227646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82" name="Google Shape;282;p15"/>
          <p:cNvCxnSpPr/>
          <p:nvPr/>
        </p:nvCxnSpPr>
        <p:spPr>
          <a:xfrm rot="10800000">
            <a:off x="8053435" y="1219200"/>
            <a:ext cx="0" cy="543276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83" name="Google Shape;283;p15"/>
          <p:cNvCxnSpPr/>
          <p:nvPr/>
        </p:nvCxnSpPr>
        <p:spPr>
          <a:xfrm>
            <a:off x="8132323" y="1219200"/>
            <a:ext cx="1407554" cy="1238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84" name="Google Shape;284;p15"/>
          <p:cNvCxnSpPr>
            <a:endCxn id="264" idx="0"/>
          </p:cNvCxnSpPr>
          <p:nvPr/>
        </p:nvCxnSpPr>
        <p:spPr>
          <a:xfrm>
            <a:off x="9531964" y="1951551"/>
            <a:ext cx="0" cy="330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87" name="Google Shape;287;p15"/>
          <p:cNvSpPr txBox="1"/>
          <p:nvPr/>
        </p:nvSpPr>
        <p:spPr>
          <a:xfrm>
            <a:off x="8821583" y="3941773"/>
            <a:ext cx="175097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probability</a:t>
            </a:r>
            <a:endParaRPr dirty="0"/>
          </a:p>
        </p:txBody>
      </p:sp>
      <p:sp>
        <p:nvSpPr>
          <p:cNvPr id="289" name="Google Shape;28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57F06047-1153-493A-82B0-B423CB8620C4}"/>
              </a:ext>
            </a:extLst>
          </p:cNvPr>
          <p:cNvSpPr/>
          <p:nvPr/>
        </p:nvSpPr>
        <p:spPr>
          <a:xfrm>
            <a:off x="5070459" y="3177382"/>
            <a:ext cx="1609851" cy="631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Convolution 4</a:t>
            </a:r>
          </a:p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f=128, k=3x3</a:t>
            </a:r>
          </a:p>
        </p:txBody>
      </p:sp>
      <p:sp>
        <p:nvSpPr>
          <p:cNvPr id="78" name="Google Shape;257;p15">
            <a:extLst>
              <a:ext uri="{FF2B5EF4-FFF2-40B4-BE49-F238E27FC236}">
                <a16:creationId xmlns:a16="http://schemas.microsoft.com/office/drawing/2014/main" id="{3A17F9B4-BAE4-4DE8-89FE-E3F29E959A40}"/>
              </a:ext>
            </a:extLst>
          </p:cNvPr>
          <p:cNvSpPr/>
          <p:nvPr/>
        </p:nvSpPr>
        <p:spPr>
          <a:xfrm>
            <a:off x="5059020" y="4059179"/>
            <a:ext cx="1649891" cy="631332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AC5B2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Max pool 4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p=2x2</a:t>
            </a:r>
            <a:endParaRPr dirty="0"/>
          </a:p>
        </p:txBody>
      </p: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8DA19F43-AF05-47AF-A482-DD696DB0CF95}"/>
              </a:ext>
            </a:extLst>
          </p:cNvPr>
          <p:cNvCxnSpPr>
            <a:cxnSpLocks/>
            <a:stCxn id="259" idx="2"/>
            <a:endCxn id="260" idx="0"/>
          </p:cNvCxnSpPr>
          <p:nvPr/>
        </p:nvCxnSpPr>
        <p:spPr>
          <a:xfrm flipH="1">
            <a:off x="5885748" y="2185580"/>
            <a:ext cx="8997" cy="232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F998F5D8-14CE-4AC0-BC31-9B99284F931C}"/>
              </a:ext>
            </a:extLst>
          </p:cNvPr>
          <p:cNvCxnSpPr>
            <a:cxnSpLocks/>
            <a:stCxn id="260" idx="2"/>
            <a:endCxn id="225" idx="0"/>
          </p:cNvCxnSpPr>
          <p:nvPr/>
        </p:nvCxnSpPr>
        <p:spPr>
          <a:xfrm flipH="1">
            <a:off x="5875385" y="2944724"/>
            <a:ext cx="10363" cy="232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Arrow Connector 245">
            <a:extLst>
              <a:ext uri="{FF2B5EF4-FFF2-40B4-BE49-F238E27FC236}">
                <a16:creationId xmlns:a16="http://schemas.microsoft.com/office/drawing/2014/main" id="{3CCA9BFD-D9E9-4CAC-B5BF-6D8E8AB7C3D7}"/>
              </a:ext>
            </a:extLst>
          </p:cNvPr>
          <p:cNvCxnSpPr>
            <a:cxnSpLocks/>
            <a:stCxn id="225" idx="2"/>
            <a:endCxn id="78" idx="0"/>
          </p:cNvCxnSpPr>
          <p:nvPr/>
        </p:nvCxnSpPr>
        <p:spPr>
          <a:xfrm>
            <a:off x="5875385" y="3808714"/>
            <a:ext cx="8581" cy="250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>
            <a:extLst>
              <a:ext uri="{FF2B5EF4-FFF2-40B4-BE49-F238E27FC236}">
                <a16:creationId xmlns:a16="http://schemas.microsoft.com/office/drawing/2014/main" id="{13C1182B-052D-4932-B2E7-5F908BE256CE}"/>
              </a:ext>
            </a:extLst>
          </p:cNvPr>
          <p:cNvCxnSpPr>
            <a:cxnSpLocks/>
            <a:stCxn id="78" idx="2"/>
            <a:endCxn id="261" idx="0"/>
          </p:cNvCxnSpPr>
          <p:nvPr/>
        </p:nvCxnSpPr>
        <p:spPr>
          <a:xfrm>
            <a:off x="5883966" y="4690511"/>
            <a:ext cx="1775" cy="219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>
            <a:extLst>
              <a:ext uri="{FF2B5EF4-FFF2-40B4-BE49-F238E27FC236}">
                <a16:creationId xmlns:a16="http://schemas.microsoft.com/office/drawing/2014/main" id="{7F4A0F8C-D03C-4A4A-8090-A15B7FDCCDA4}"/>
              </a:ext>
            </a:extLst>
          </p:cNvPr>
          <p:cNvCxnSpPr>
            <a:cxnSpLocks/>
            <a:stCxn id="261" idx="2"/>
            <a:endCxn id="262" idx="0"/>
          </p:cNvCxnSpPr>
          <p:nvPr/>
        </p:nvCxnSpPr>
        <p:spPr>
          <a:xfrm>
            <a:off x="5885741" y="5436877"/>
            <a:ext cx="9812" cy="2472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Straight Arrow Connector 303">
            <a:extLst>
              <a:ext uri="{FF2B5EF4-FFF2-40B4-BE49-F238E27FC236}">
                <a16:creationId xmlns:a16="http://schemas.microsoft.com/office/drawing/2014/main" id="{92423AAD-FDBA-44A6-B0DD-E267699330F6}"/>
              </a:ext>
            </a:extLst>
          </p:cNvPr>
          <p:cNvCxnSpPr>
            <a:cxnSpLocks/>
          </p:cNvCxnSpPr>
          <p:nvPr/>
        </p:nvCxnSpPr>
        <p:spPr>
          <a:xfrm>
            <a:off x="5777267" y="6225376"/>
            <a:ext cx="10346" cy="423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>
            <a:extLst>
              <a:ext uri="{FF2B5EF4-FFF2-40B4-BE49-F238E27FC236}">
                <a16:creationId xmlns:a16="http://schemas.microsoft.com/office/drawing/2014/main" id="{F8119705-5B98-434F-81E2-6A5B54EB38EC}"/>
              </a:ext>
            </a:extLst>
          </p:cNvPr>
          <p:cNvCxnSpPr>
            <a:cxnSpLocks/>
            <a:endCxn id="263" idx="0"/>
          </p:cNvCxnSpPr>
          <p:nvPr/>
        </p:nvCxnSpPr>
        <p:spPr>
          <a:xfrm>
            <a:off x="9526637" y="1231582"/>
            <a:ext cx="1" cy="199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Arrow Connector 312">
            <a:extLst>
              <a:ext uri="{FF2B5EF4-FFF2-40B4-BE49-F238E27FC236}">
                <a16:creationId xmlns:a16="http://schemas.microsoft.com/office/drawing/2014/main" id="{B1E6AF29-D6D6-4401-B510-880A97E8DA5C}"/>
              </a:ext>
            </a:extLst>
          </p:cNvPr>
          <p:cNvCxnSpPr>
            <a:cxnSpLocks/>
            <a:stCxn id="264" idx="2"/>
            <a:endCxn id="265" idx="0"/>
          </p:cNvCxnSpPr>
          <p:nvPr/>
        </p:nvCxnSpPr>
        <p:spPr>
          <a:xfrm flipH="1">
            <a:off x="9525360" y="2779156"/>
            <a:ext cx="6604" cy="265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Arrow Connector 315">
            <a:extLst>
              <a:ext uri="{FF2B5EF4-FFF2-40B4-BE49-F238E27FC236}">
                <a16:creationId xmlns:a16="http://schemas.microsoft.com/office/drawing/2014/main" id="{1EB53BE2-0F4C-4BCF-B9DB-25B248F1D24F}"/>
              </a:ext>
            </a:extLst>
          </p:cNvPr>
          <p:cNvCxnSpPr>
            <a:cxnSpLocks/>
            <a:stCxn id="265" idx="2"/>
          </p:cNvCxnSpPr>
          <p:nvPr/>
        </p:nvCxnSpPr>
        <p:spPr>
          <a:xfrm flipH="1">
            <a:off x="9521687" y="3542195"/>
            <a:ext cx="3673" cy="423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0586157-93CB-414D-BB80-875A22102E6B}"/>
              </a:ext>
            </a:extLst>
          </p:cNvPr>
          <p:cNvSpPr txBox="1"/>
          <p:nvPr/>
        </p:nvSpPr>
        <p:spPr>
          <a:xfrm>
            <a:off x="10652326" y="4975725"/>
            <a:ext cx="140294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Filters=f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Kernel size=k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Pool size=p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Dense Layer=L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091"/>
    </mc:Choice>
    <mc:Fallback xmlns="">
      <p:transition spd="slow" advTm="3209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BD28D-5DCA-4D18-BF97-49AC2011F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283687" cy="600196"/>
          </a:xfrm>
        </p:spPr>
        <p:txBody>
          <a:bodyPr>
            <a:normAutofit fontScale="90000"/>
          </a:bodyPr>
          <a:lstStyle/>
          <a:p>
            <a:r>
              <a:rPr lang="en-US" dirty="0"/>
              <a:t>Convolutional Filters Visualization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CD88BB-A760-423B-A6D7-8B51C48C68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BE98AC-F9D2-4AD9-B835-B0A05834E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5548" y="1600458"/>
            <a:ext cx="3386388" cy="35082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7CCFF3-B9B4-4946-9EA5-F3475EADAE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30064" y="1600459"/>
            <a:ext cx="3508254" cy="33889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5F17185-CB37-4E5E-82AA-1CEE28C79B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0301" y="1600458"/>
            <a:ext cx="3508253" cy="35082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D13C94-AFC1-4903-A3B1-2A30C5EF35A1}"/>
              </a:ext>
            </a:extLst>
          </p:cNvPr>
          <p:cNvSpPr txBox="1"/>
          <p:nvPr/>
        </p:nvSpPr>
        <p:spPr>
          <a:xfrm>
            <a:off x="1361661" y="5470691"/>
            <a:ext cx="15359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Input Image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0D3900-5D9D-4831-A073-5F8C8AD237B4}"/>
              </a:ext>
            </a:extLst>
          </p:cNvPr>
          <p:cNvSpPr txBox="1"/>
          <p:nvPr/>
        </p:nvSpPr>
        <p:spPr>
          <a:xfrm>
            <a:off x="5160497" y="5470690"/>
            <a:ext cx="2595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Convolutional Filter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EFEF7D-22EB-4245-9D24-BE97242B7F93}"/>
              </a:ext>
            </a:extLst>
          </p:cNvPr>
          <p:cNvSpPr txBox="1"/>
          <p:nvPr/>
        </p:nvSpPr>
        <p:spPr>
          <a:xfrm>
            <a:off x="9255670" y="5470690"/>
            <a:ext cx="2595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Convolutional Filter 2</a:t>
            </a:r>
          </a:p>
        </p:txBody>
      </p:sp>
    </p:spTree>
    <p:extLst>
      <p:ext uri="{BB962C8B-B14F-4D97-AF65-F5344CB8AC3E}">
        <p14:creationId xmlns:p14="http://schemas.microsoft.com/office/powerpoint/2010/main" val="10219115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6156D-69FC-46B7-B3C0-C82929332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313504" cy="638727"/>
          </a:xfrm>
        </p:spPr>
        <p:txBody>
          <a:bodyPr>
            <a:normAutofit fontScale="90000"/>
          </a:bodyPr>
          <a:lstStyle/>
          <a:p>
            <a:r>
              <a:rPr lang="en-US" dirty="0"/>
              <a:t>Convolutional Filters Visualization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2E3F1-49A4-42B2-8BF1-CD96BF6262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8A1D57-3480-4A58-8FCC-CC09D1CBD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07" y="1036795"/>
            <a:ext cx="11133785" cy="550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3832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7244D-F535-473E-A10D-00463265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parameter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3E540-B0C5-4300-87F4-E5C67DF605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Loss: </a:t>
            </a:r>
            <a:r>
              <a:rPr lang="en-US" dirty="0"/>
              <a:t>Categorial cross entropy</a:t>
            </a:r>
          </a:p>
          <a:p>
            <a:r>
              <a:rPr lang="en-US" b="1" dirty="0"/>
              <a:t>Optimizer:  </a:t>
            </a:r>
            <a:r>
              <a:rPr lang="en-US" dirty="0"/>
              <a:t>Adam</a:t>
            </a:r>
          </a:p>
          <a:p>
            <a:r>
              <a:rPr lang="en-US" b="1" dirty="0"/>
              <a:t>Epochs: </a:t>
            </a:r>
            <a:r>
              <a:rPr lang="en-US" dirty="0"/>
              <a:t>50</a:t>
            </a:r>
          </a:p>
          <a:p>
            <a:r>
              <a:rPr lang="en-US" b="1" dirty="0"/>
              <a:t>Steps per epochs: </a:t>
            </a:r>
            <a:r>
              <a:rPr lang="en-US" dirty="0"/>
              <a:t>3</a:t>
            </a:r>
          </a:p>
          <a:p>
            <a:r>
              <a:rPr lang="en-US" b="1" dirty="0"/>
              <a:t>Batch size: </a:t>
            </a:r>
            <a:r>
              <a:rPr lang="en-US" dirty="0"/>
              <a:t>32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BBA0D1-2D06-4ED8-A687-692DCC81F8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0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303"/>
    </mc:Choice>
    <mc:Fallback xmlns="">
      <p:transition spd="slow" advTm="9930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>
            <a:spLocks noGrp="1"/>
          </p:cNvSpPr>
          <p:nvPr>
            <p:ph type="ctrTitle"/>
          </p:nvPr>
        </p:nvSpPr>
        <p:spPr>
          <a:xfrm>
            <a:off x="1524000" y="1122364"/>
            <a:ext cx="9144000" cy="628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US" sz="3959"/>
              <a:t>Outlines</a:t>
            </a:r>
            <a:endParaRPr/>
          </a:p>
        </p:txBody>
      </p:sp>
      <p:sp>
        <p:nvSpPr>
          <p:cNvPr id="99" name="Google Shape;99;p2"/>
          <p:cNvSpPr txBox="1">
            <a:spLocks noGrp="1"/>
          </p:cNvSpPr>
          <p:nvPr>
            <p:ph type="subTitle" idx="1"/>
          </p:nvPr>
        </p:nvSpPr>
        <p:spPr>
          <a:xfrm>
            <a:off x="1524000" y="1994171"/>
            <a:ext cx="9144000" cy="383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/>
              <a:t>Problem statement</a:t>
            </a:r>
            <a:endParaRPr/>
          </a:p>
          <a:p>
            <a:pPr marL="4572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lang="en-US" sz="2800"/>
              <a:t>Related works</a:t>
            </a:r>
            <a:endParaRPr sz="2800"/>
          </a:p>
          <a:p>
            <a:pPr marL="4572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 sz="2800"/>
              <a:t>Objectives </a:t>
            </a:r>
            <a:endParaRPr sz="2800"/>
          </a:p>
          <a:p>
            <a:pPr marL="4572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/>
              <a:t>Methodology</a:t>
            </a:r>
            <a:endParaRPr/>
          </a:p>
          <a:p>
            <a:pPr marL="4572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/>
              <a:t>Progress</a:t>
            </a:r>
            <a:endParaRPr/>
          </a:p>
          <a:p>
            <a:pPr marL="4572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/>
              <a:t>Conclusion</a:t>
            </a:r>
            <a:endParaRPr/>
          </a:p>
          <a:p>
            <a:pPr marL="4572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/>
              <a:t>References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457200" lvl="0" indent="-304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457200" lvl="0" indent="-3048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  <p:sp>
        <p:nvSpPr>
          <p:cNvPr id="101" name="Google Shape;101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7"/>
    </mc:Choice>
    <mc:Fallback xmlns="">
      <p:transition spd="slow" advTm="5447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860ED-95C4-47C2-AF14-A3F509535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Classification: Mobile Net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0BE4D-A391-4B49-A335-6B80C9F10D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Mobile Net is a transfer learning architecture that uses depth wise separable convolution to build light weight deep neural networks. </a:t>
            </a:r>
          </a:p>
          <a:p>
            <a:r>
              <a:rPr lang="en-US" dirty="0"/>
              <a:t>Model accuracy in train set:  98% </a:t>
            </a:r>
          </a:p>
          <a:p>
            <a:r>
              <a:rPr lang="en-US" dirty="0"/>
              <a:t>Model accuracy in test set: 90 %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41DC5-F262-49C8-8160-5A4AC4446F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D864B5-0CA8-4414-9414-F86DD8B14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697" y="3854659"/>
            <a:ext cx="4085408" cy="28356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E84606F-F2A7-44E0-876B-32B339715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638" y="3854659"/>
            <a:ext cx="4152372" cy="286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773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1533E-B1BE-483C-B99F-62898D1ED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Net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766AAC-751A-458E-A4E5-A84370ACC2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520954-BE23-419C-99BD-668156D9AF50}"/>
              </a:ext>
            </a:extLst>
          </p:cNvPr>
          <p:cNvSpPr txBox="1"/>
          <p:nvPr/>
        </p:nvSpPr>
        <p:spPr>
          <a:xfrm>
            <a:off x="1165122" y="1728447"/>
            <a:ext cx="10264877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MobileNet</a:t>
            </a:r>
            <a:r>
              <a:rPr lang="en-US" sz="2000" dirty="0"/>
              <a:t> is small, low latency, lower power models to meet the resource constraints of a variety of use cases.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MobileNet</a:t>
            </a:r>
            <a:r>
              <a:rPr lang="en-US" sz="2000" dirty="0"/>
              <a:t> is faster than the others popular transfer learning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MobileNet</a:t>
            </a:r>
            <a:r>
              <a:rPr lang="en-US" sz="2000" dirty="0"/>
              <a:t> is trained on ImageNet dataset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818C7D41-C93E-43E9-9403-59F2A07FFA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664909"/>
              </p:ext>
            </p:extLst>
          </p:nvPr>
        </p:nvGraphicFramePr>
        <p:xfrm>
          <a:off x="1165122" y="3849329"/>
          <a:ext cx="9867315" cy="28820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3463">
                  <a:extLst>
                    <a:ext uri="{9D8B030D-6E8A-4147-A177-3AD203B41FA5}">
                      <a16:colId xmlns:a16="http://schemas.microsoft.com/office/drawing/2014/main" val="1140881654"/>
                    </a:ext>
                  </a:extLst>
                </a:gridCol>
                <a:gridCol w="1973463">
                  <a:extLst>
                    <a:ext uri="{9D8B030D-6E8A-4147-A177-3AD203B41FA5}">
                      <a16:colId xmlns:a16="http://schemas.microsoft.com/office/drawing/2014/main" val="2168895201"/>
                    </a:ext>
                  </a:extLst>
                </a:gridCol>
                <a:gridCol w="1973463">
                  <a:extLst>
                    <a:ext uri="{9D8B030D-6E8A-4147-A177-3AD203B41FA5}">
                      <a16:colId xmlns:a16="http://schemas.microsoft.com/office/drawing/2014/main" val="340446688"/>
                    </a:ext>
                  </a:extLst>
                </a:gridCol>
                <a:gridCol w="1973463">
                  <a:extLst>
                    <a:ext uri="{9D8B030D-6E8A-4147-A177-3AD203B41FA5}">
                      <a16:colId xmlns:a16="http://schemas.microsoft.com/office/drawing/2014/main" val="3046064380"/>
                    </a:ext>
                  </a:extLst>
                </a:gridCol>
                <a:gridCol w="1973463">
                  <a:extLst>
                    <a:ext uri="{9D8B030D-6E8A-4147-A177-3AD203B41FA5}">
                      <a16:colId xmlns:a16="http://schemas.microsoft.com/office/drawing/2014/main" val="425885058"/>
                    </a:ext>
                  </a:extLst>
                </a:gridCol>
              </a:tblGrid>
              <a:tr h="741872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Accuracy (Top 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Parameters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87794"/>
                  </a:ext>
                </a:extLst>
              </a:tr>
              <a:tr h="428043">
                <a:tc>
                  <a:txBody>
                    <a:bodyPr/>
                    <a:lstStyle/>
                    <a:p>
                      <a:r>
                        <a:rPr lang="en-US" dirty="0"/>
                        <a:t>VGG-16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528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138,357,544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585485"/>
                  </a:ext>
                </a:extLst>
              </a:tr>
              <a:tr h="428043">
                <a:tc>
                  <a:txBody>
                    <a:bodyPr/>
                    <a:lstStyle/>
                    <a:p>
                      <a:r>
                        <a:rPr lang="en-US" dirty="0"/>
                        <a:t>ResNet-50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25,636,712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020731"/>
                  </a:ext>
                </a:extLst>
              </a:tr>
              <a:tr h="428043">
                <a:tc>
                  <a:txBody>
                    <a:bodyPr/>
                    <a:lstStyle/>
                    <a:p>
                      <a:r>
                        <a:rPr lang="en-US" dirty="0"/>
                        <a:t>Inception V3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23,851,784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989392"/>
                  </a:ext>
                </a:extLst>
              </a:tr>
              <a:tr h="428043">
                <a:tc>
                  <a:txBody>
                    <a:bodyPr/>
                    <a:lstStyle/>
                    <a:p>
                      <a:r>
                        <a:rPr lang="en-US" dirty="0" err="1"/>
                        <a:t>Xception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22,910,480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738953"/>
                  </a:ext>
                </a:extLst>
              </a:tr>
              <a:tr h="428043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MobileNet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14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0.901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3,538,984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5985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2014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1533E-B1BE-483C-B99F-62898D1ED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Net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766AAC-751A-458E-A4E5-A84370ACC2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5F80AF-EA58-4166-81F8-85C9E84CB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380" y="1051037"/>
            <a:ext cx="5240859" cy="56704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52E8F6-6A62-4960-90B9-C5923409860C}"/>
              </a:ext>
            </a:extLst>
          </p:cNvPr>
          <p:cNvSpPr txBox="1"/>
          <p:nvPr/>
        </p:nvSpPr>
        <p:spPr>
          <a:xfrm>
            <a:off x="1043608" y="2385392"/>
            <a:ext cx="50523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Developed by Google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Required less training time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Total layers: 28 </a:t>
            </a:r>
          </a:p>
        </p:txBody>
      </p:sp>
    </p:spTree>
    <p:extLst>
      <p:ext uri="{BB962C8B-B14F-4D97-AF65-F5344CB8AC3E}">
        <p14:creationId xmlns:p14="http://schemas.microsoft.com/office/powerpoint/2010/main" val="10378335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39DC6-5819-FF45-B011-838FF10F9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505732"/>
            <a:ext cx="10515600" cy="819831"/>
          </a:xfrm>
        </p:spPr>
        <p:txBody>
          <a:bodyPr>
            <a:normAutofit/>
          </a:bodyPr>
          <a:lstStyle/>
          <a:p>
            <a:r>
              <a:rPr lang="en-US" sz="4000" dirty="0" err="1"/>
              <a:t>MobileNet</a:t>
            </a:r>
            <a:r>
              <a:rPr lang="en-US" sz="4000" dirty="0"/>
              <a:t> V2 </a:t>
            </a:r>
            <a:r>
              <a:rPr lang="en-GB" sz="4000" dirty="0"/>
              <a:t>Convolutional Block</a:t>
            </a:r>
            <a:endParaRPr lang="en-BD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CC8AD6-EF5C-9C47-8E98-5FAA4CA4C5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524BFE-48B7-3B41-A96C-7BE37C191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0856" y="1391397"/>
            <a:ext cx="3131003" cy="505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90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1533E-B1BE-483C-B99F-62898D1ED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22180" cy="94116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MobileNet</a:t>
            </a:r>
            <a:r>
              <a:rPr lang="en-US" dirty="0"/>
              <a:t> V2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766AAC-751A-458E-A4E5-A84370ACC2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9A74F2-9B97-3244-9BD0-06F2A2936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384" y="1643744"/>
            <a:ext cx="5558894" cy="418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481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B33D5-6C8D-47D0-A15B-6C6E51C93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 and Localization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0E085-3A61-4687-8F46-B11AAB4E1A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Annotating  and labeling the image </a:t>
            </a:r>
          </a:p>
          <a:p>
            <a:r>
              <a:rPr lang="en-US" dirty="0"/>
              <a:t>Implement object detection using </a:t>
            </a:r>
            <a:r>
              <a:rPr lang="en-US" dirty="0" err="1"/>
              <a:t>MobileNet</a:t>
            </a:r>
            <a:r>
              <a:rPr lang="en-US" dirty="0"/>
              <a:t> and Single Shot Detector (SSD)</a:t>
            </a:r>
          </a:p>
          <a:p>
            <a:r>
              <a:rPr lang="en-US" dirty="0"/>
              <a:t>Draw bounding box into the image</a:t>
            </a:r>
          </a:p>
          <a:p>
            <a:r>
              <a:rPr lang="en-US" dirty="0"/>
              <a:t>Comparison between ground truth and predicted bounding box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A76A6A-2614-4B58-BAC5-3FDB6DD5D4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82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3DFEB-BD96-4245-94FB-FBD29CCC3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743"/>
            <a:ext cx="10515600" cy="987425"/>
          </a:xfrm>
        </p:spPr>
        <p:txBody>
          <a:bodyPr>
            <a:normAutofit/>
          </a:bodyPr>
          <a:lstStyle/>
          <a:p>
            <a:r>
              <a:rPr lang="en-US" sz="4000" dirty="0"/>
              <a:t>Object Detection: </a:t>
            </a:r>
            <a:r>
              <a:rPr lang="en-US" sz="4000" dirty="0" err="1"/>
              <a:t>MobileNet</a:t>
            </a:r>
            <a:r>
              <a:rPr lang="en-US" sz="4000" dirty="0"/>
              <a:t> + SSD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2DDF9-F7DB-4862-99C3-831B99D69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8168"/>
            <a:ext cx="10515600" cy="1951719"/>
          </a:xfrm>
        </p:spPr>
        <p:txBody>
          <a:bodyPr>
            <a:normAutofit fontScale="92500" lnSpcReduction="20000"/>
          </a:bodyPr>
          <a:lstStyle/>
          <a:p>
            <a:r>
              <a:rPr lang="en-GB" sz="2400" dirty="0"/>
              <a:t>The job of the </a:t>
            </a:r>
            <a:r>
              <a:rPr lang="en-GB" sz="2400" dirty="0" err="1"/>
              <a:t>MobileNet</a:t>
            </a:r>
            <a:r>
              <a:rPr lang="en-GB" sz="2400" dirty="0"/>
              <a:t> layers is to convert the pixels from the input image into features that describe the contents of the image.</a:t>
            </a:r>
          </a:p>
          <a:p>
            <a:r>
              <a:rPr lang="en-GB" sz="2400" dirty="0"/>
              <a:t>The SSD architecture is a single convolution network that learns to predict bounding box locations and classify these locations in one pass</a:t>
            </a:r>
          </a:p>
          <a:p>
            <a:r>
              <a:rPr lang="en-GB" sz="2400" dirty="0"/>
              <a:t>using SSD, we only need to take one single shot to detect multiple objects within the image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B8031-26E9-4B88-85C8-C7EEBD9C71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92C8EA-DFD2-8041-827B-821D6FB00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028" y="3668488"/>
            <a:ext cx="7206343" cy="2685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6989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0F274-60D2-4BDB-9CB0-F2AC22ECD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15D72A-84D1-42BE-9CC1-9535918004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Split the image into grid </a:t>
            </a:r>
          </a:p>
          <a:p>
            <a:r>
              <a:rPr lang="en-US" dirty="0"/>
              <a:t>Predicted output vector contains</a:t>
            </a:r>
          </a:p>
          <a:p>
            <a:pPr lvl="1"/>
            <a:r>
              <a:rPr lang="en-US" dirty="0"/>
              <a:t>Pc = Probability of object in a grid</a:t>
            </a:r>
          </a:p>
          <a:p>
            <a:pPr lvl="1"/>
            <a:r>
              <a:rPr lang="en-US" dirty="0"/>
              <a:t>X,Y = center of the box</a:t>
            </a:r>
          </a:p>
          <a:p>
            <a:pPr lvl="1"/>
            <a:r>
              <a:rPr lang="en-US" dirty="0"/>
              <a:t>W,H= height and width of box </a:t>
            </a:r>
          </a:p>
          <a:p>
            <a:pPr lvl="1"/>
            <a:r>
              <a:rPr lang="en-US" dirty="0"/>
              <a:t>C1,…,CN= classes 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Output Vector =[Pc,X,Y,W,H,C1,…..,CN]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8244C9-3079-49C5-854C-4F7FD4A4DE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21B1FB-5842-4E4F-B107-CBE81A196F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377162" y="1646238"/>
            <a:ext cx="3976638" cy="38082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617511-1B82-412E-B399-654772540F2B}"/>
              </a:ext>
            </a:extLst>
          </p:cNvPr>
          <p:cNvSpPr txBox="1"/>
          <p:nvPr/>
        </p:nvSpPr>
        <p:spPr>
          <a:xfrm>
            <a:off x="8610600" y="5663381"/>
            <a:ext cx="2462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Image with 4x4 Grid</a:t>
            </a:r>
          </a:p>
        </p:txBody>
      </p:sp>
    </p:spTree>
    <p:extLst>
      <p:ext uri="{BB962C8B-B14F-4D97-AF65-F5344CB8AC3E}">
        <p14:creationId xmlns:p14="http://schemas.microsoft.com/office/powerpoint/2010/main" val="7064015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B501F-6F49-4D8A-8C60-F71F7FB6A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82591-8A3B-4FF2-A368-B8C0C621A7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4AA005-C240-415A-8487-4DA5925B59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30942" y="1690689"/>
            <a:ext cx="3539613" cy="32352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7242A5-BAE7-43DB-8708-66B3EDDEA5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76798" y="1873110"/>
            <a:ext cx="3880837" cy="28337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5813328-BBB8-4068-84A0-B21B5FE80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7468" y="1873110"/>
            <a:ext cx="3436023" cy="283370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B824E5-6495-4905-B05A-01B92CD34AF4}"/>
              </a:ext>
            </a:extLst>
          </p:cNvPr>
          <p:cNvSpPr txBox="1"/>
          <p:nvPr/>
        </p:nvSpPr>
        <p:spPr>
          <a:xfrm>
            <a:off x="1135626" y="5413593"/>
            <a:ext cx="2807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Grid with bounding box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13A70D-F237-4355-8DAB-C5F2947771DE}"/>
              </a:ext>
            </a:extLst>
          </p:cNvPr>
          <p:cNvSpPr txBox="1"/>
          <p:nvPr/>
        </p:nvSpPr>
        <p:spPr>
          <a:xfrm>
            <a:off x="5014452" y="5456903"/>
            <a:ext cx="3207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Predicted all bounding box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0C7196-6A03-4D7C-B33F-A41A3243E5BB}"/>
              </a:ext>
            </a:extLst>
          </p:cNvPr>
          <p:cNvSpPr txBox="1"/>
          <p:nvPr/>
        </p:nvSpPr>
        <p:spPr>
          <a:xfrm>
            <a:off x="9041080" y="5369348"/>
            <a:ext cx="25074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Apply non maximum</a:t>
            </a:r>
          </a:p>
          <a:p>
            <a:r>
              <a:rPr lang="en-US" sz="2000" dirty="0"/>
              <a:t>        suppression</a:t>
            </a:r>
          </a:p>
        </p:txBody>
      </p:sp>
    </p:spTree>
    <p:extLst>
      <p:ext uri="{BB962C8B-B14F-4D97-AF65-F5344CB8AC3E}">
        <p14:creationId xmlns:p14="http://schemas.microsoft.com/office/powerpoint/2010/main" val="31924015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2A835-F368-C243-8CA2-7C68AE78E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Image Labeling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05FA2-A9D1-6A43-827C-F9665EE31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07911"/>
            <a:ext cx="10515600" cy="972004"/>
          </a:xfrm>
        </p:spPr>
        <p:txBody>
          <a:bodyPr>
            <a:normAutofit fontScale="92500" lnSpcReduction="20000"/>
          </a:bodyPr>
          <a:lstStyle/>
          <a:p>
            <a:r>
              <a:rPr lang="en-BD" dirty="0"/>
              <a:t>Image labeling using labelImg.</a:t>
            </a:r>
          </a:p>
          <a:p>
            <a:r>
              <a:rPr lang="en-GB" dirty="0"/>
              <a:t>Annotations are saved as XML files.</a:t>
            </a:r>
            <a:endParaRPr lang="en-B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7BB35-0509-CB4A-B6BA-7F820FDB7F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C6BC00-FAD7-A740-BCEE-E198FD15B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837" y="2862490"/>
            <a:ext cx="3515984" cy="3429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670D11A-AC2D-C843-BA5B-7AB3400AB724}"/>
              </a:ext>
            </a:extLst>
          </p:cNvPr>
          <p:cNvSpPr/>
          <p:nvPr/>
        </p:nvSpPr>
        <p:spPr>
          <a:xfrm>
            <a:off x="6669356" y="2661057"/>
            <a:ext cx="5025616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BD" sz="900" dirty="0"/>
              <a:t>&lt;annotation verified="yes"&gt;</a:t>
            </a:r>
          </a:p>
          <a:p>
            <a:r>
              <a:rPr lang="en-BD" sz="900" dirty="0"/>
              <a:t>	&lt;folder&gt;allimages&lt;/folder&gt;</a:t>
            </a:r>
          </a:p>
          <a:p>
            <a:r>
              <a:rPr lang="en-BD" sz="900" dirty="0"/>
              <a:t>	&lt;filename&gt;building_house20.png&lt;/filename&gt;</a:t>
            </a:r>
          </a:p>
          <a:p>
            <a:r>
              <a:rPr lang="en-BD" sz="900" dirty="0"/>
              <a:t>	&lt;path&gt;/Users/Mahmud/Desktop/ML/CSE 4000 Thesis/RealTimeHomeDetection/workspace/images/allimages/building_house20.png&lt;/path&gt;</a:t>
            </a:r>
          </a:p>
          <a:p>
            <a:r>
              <a:rPr lang="en-BD" sz="900" dirty="0"/>
              <a:t>	&lt;source&gt;</a:t>
            </a:r>
          </a:p>
          <a:p>
            <a:r>
              <a:rPr lang="en-BD" sz="900" dirty="0"/>
              <a:t>		&lt;database&gt;Unknown&lt;/database&gt;</a:t>
            </a:r>
          </a:p>
          <a:p>
            <a:r>
              <a:rPr lang="en-BD" sz="900" dirty="0"/>
              <a:t>	&lt;/source&gt;</a:t>
            </a:r>
          </a:p>
          <a:p>
            <a:r>
              <a:rPr lang="en-BD" sz="900" dirty="0"/>
              <a:t>	&lt;size&gt;</a:t>
            </a:r>
          </a:p>
          <a:p>
            <a:r>
              <a:rPr lang="en-BD" sz="900" dirty="0"/>
              <a:t>		&lt;width&gt;500&lt;/width&gt;</a:t>
            </a:r>
          </a:p>
          <a:p>
            <a:r>
              <a:rPr lang="en-BD" sz="900" dirty="0"/>
              <a:t>		&lt;height&gt;500&lt;/height&gt;</a:t>
            </a:r>
          </a:p>
          <a:p>
            <a:r>
              <a:rPr lang="en-BD" sz="900" dirty="0"/>
              <a:t>		&lt;depth&gt;3&lt;/depth&gt;</a:t>
            </a:r>
          </a:p>
          <a:p>
            <a:r>
              <a:rPr lang="en-BD" sz="900" dirty="0"/>
              <a:t>	&lt;/size&gt;</a:t>
            </a:r>
          </a:p>
          <a:p>
            <a:r>
              <a:rPr lang="en-BD" sz="900" dirty="0"/>
              <a:t>	&lt;segmented&gt;0&lt;/segmented&gt;</a:t>
            </a:r>
          </a:p>
          <a:p>
            <a:r>
              <a:rPr lang="en-BD" sz="900" dirty="0"/>
              <a:t>	&lt;object&gt;</a:t>
            </a:r>
          </a:p>
          <a:p>
            <a:r>
              <a:rPr lang="en-BD" sz="900" dirty="0"/>
              <a:t>		&lt;name&gt;Building House&lt;/name&gt;</a:t>
            </a:r>
          </a:p>
          <a:p>
            <a:r>
              <a:rPr lang="en-BD" sz="900" dirty="0"/>
              <a:t>		&lt;pose&gt;Unspecified&lt;/pose&gt;</a:t>
            </a:r>
          </a:p>
          <a:p>
            <a:r>
              <a:rPr lang="en-BD" sz="900" dirty="0"/>
              <a:t>		&lt;truncated&gt;0&lt;/truncated&gt;</a:t>
            </a:r>
          </a:p>
          <a:p>
            <a:r>
              <a:rPr lang="en-BD" sz="900" dirty="0"/>
              <a:t>		&lt;difficult&gt;0&lt;/difficult&gt;</a:t>
            </a:r>
          </a:p>
          <a:p>
            <a:r>
              <a:rPr lang="en-BD" sz="900" dirty="0"/>
              <a:t>		&lt;bndbox&gt;</a:t>
            </a:r>
          </a:p>
          <a:p>
            <a:r>
              <a:rPr lang="en-BD" sz="900" dirty="0"/>
              <a:t>			&lt;xmin&gt;28&lt;/xmin&gt;</a:t>
            </a:r>
          </a:p>
          <a:p>
            <a:r>
              <a:rPr lang="en-BD" sz="900" dirty="0"/>
              <a:t>			&lt;ymin&gt;26&lt;/ymin&gt;</a:t>
            </a:r>
          </a:p>
          <a:p>
            <a:r>
              <a:rPr lang="en-BD" sz="900" dirty="0"/>
              <a:t>			&lt;xmax&gt;403&lt;/xmax&gt;</a:t>
            </a:r>
          </a:p>
          <a:p>
            <a:r>
              <a:rPr lang="en-BD" sz="900" dirty="0"/>
              <a:t>			&lt;ymax&gt;446&lt;/ymax&gt;</a:t>
            </a:r>
          </a:p>
          <a:p>
            <a:r>
              <a:rPr lang="en-BD" sz="900" dirty="0"/>
              <a:t>		&lt;/bndbox&gt;</a:t>
            </a:r>
          </a:p>
          <a:p>
            <a:r>
              <a:rPr lang="en-BD" sz="900" dirty="0"/>
              <a:t>	&lt;/object&gt;</a:t>
            </a:r>
          </a:p>
          <a:p>
            <a:r>
              <a:rPr lang="en-BD" sz="900" dirty="0"/>
              <a:t>&lt;/annotation&gt;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375EF7-B7EF-3D4D-80E0-466A0F32CA71}"/>
              </a:ext>
            </a:extLst>
          </p:cNvPr>
          <p:cNvSpPr txBox="1"/>
          <p:nvPr/>
        </p:nvSpPr>
        <p:spPr>
          <a:xfrm>
            <a:off x="5550818" y="2862489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u="sng" dirty="0"/>
              <a:t>Annotation</a:t>
            </a:r>
            <a:r>
              <a:rPr lang="en-BD" dirty="0"/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824571-642D-8C42-97E1-E96D3E1DAA4A}"/>
              </a:ext>
            </a:extLst>
          </p:cNvPr>
          <p:cNvSpPr txBox="1"/>
          <p:nvPr/>
        </p:nvSpPr>
        <p:spPr>
          <a:xfrm>
            <a:off x="838200" y="2862490"/>
            <a:ext cx="731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u="sng" dirty="0"/>
              <a:t>Image</a:t>
            </a:r>
            <a:r>
              <a:rPr lang="en-BD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016495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ctrTitle"/>
          </p:nvPr>
        </p:nvSpPr>
        <p:spPr>
          <a:xfrm>
            <a:off x="1524000" y="1122364"/>
            <a:ext cx="9144000" cy="930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Problem Statement</a:t>
            </a:r>
            <a:endParaRPr/>
          </a:p>
        </p:txBody>
      </p:sp>
      <p:sp>
        <p:nvSpPr>
          <p:cNvPr id="107" name="Google Shape;107;p3"/>
          <p:cNvSpPr txBox="1">
            <a:spLocks noGrp="1"/>
          </p:cNvSpPr>
          <p:nvPr>
            <p:ph type="subTitle" idx="1"/>
          </p:nvPr>
        </p:nvSpPr>
        <p:spPr>
          <a:xfrm>
            <a:off x="1524000" y="2771191"/>
            <a:ext cx="6108441" cy="3069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/>
              <a:t>Automated building infrastructure  detection for intelligence system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/>
              <a:t>Classify different types of building structure 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/>
              <a:t>Automated real estate image classification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</p:txBody>
      </p:sp>
      <p:sp>
        <p:nvSpPr>
          <p:cNvPr id="110" name="Google Shape;1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F55607-4C6D-479A-9DEA-430995AE6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1609" y="2771191"/>
            <a:ext cx="3697356" cy="32817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874"/>
    </mc:Choice>
    <mc:Fallback xmlns="">
      <p:transition spd="slow" advTm="30874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E7606-09A4-4AF3-AA68-D0789CCF5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37539-53F2-4FD9-8124-EFD3FC750A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685666-CF45-4BFC-AD16-3C395A56A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504" y="1647435"/>
            <a:ext cx="4780470" cy="41669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6333DF-5460-45F6-A4CE-D5109209D8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838120" y="1690688"/>
            <a:ext cx="4785473" cy="41237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24884D-8B47-436C-8B4D-71FDD741DBA1}"/>
              </a:ext>
            </a:extLst>
          </p:cNvPr>
          <p:cNvSpPr txBox="1"/>
          <p:nvPr/>
        </p:nvSpPr>
        <p:spPr>
          <a:xfrm>
            <a:off x="2773017" y="6132443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Building House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1CF4D8-B841-4A4F-90EE-7AB719438007}"/>
              </a:ext>
            </a:extLst>
          </p:cNvPr>
          <p:cNvSpPr txBox="1"/>
          <p:nvPr/>
        </p:nvSpPr>
        <p:spPr>
          <a:xfrm>
            <a:off x="8756374" y="6132443"/>
            <a:ext cx="11721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Sky Building</a:t>
            </a:r>
          </a:p>
        </p:txBody>
      </p:sp>
    </p:spTree>
    <p:extLst>
      <p:ext uri="{BB962C8B-B14F-4D97-AF65-F5344CB8AC3E}">
        <p14:creationId xmlns:p14="http://schemas.microsoft.com/office/powerpoint/2010/main" val="38818906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D6333-69B6-4E5C-84B6-80FDF0E58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959"/>
            <a:ext cx="10515600" cy="728179"/>
          </a:xfrm>
        </p:spPr>
        <p:txBody>
          <a:bodyPr/>
          <a:lstStyle/>
          <a:p>
            <a:r>
              <a:rPr lang="en-US" dirty="0"/>
              <a:t>Object Detection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5445E0-2520-4371-85F2-FD71F3C3AE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1EB2BC-1470-4009-BB5B-C1FDD4AED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348" y="1639956"/>
            <a:ext cx="5042452" cy="38945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3C32661-FD0C-4D70-A5F4-19AF65070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825" y="1544402"/>
            <a:ext cx="4366591" cy="399012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501DDDA-8B6B-4F38-B7E5-583C649DE091}"/>
              </a:ext>
            </a:extLst>
          </p:cNvPr>
          <p:cNvSpPr txBox="1"/>
          <p:nvPr/>
        </p:nvSpPr>
        <p:spPr>
          <a:xfrm>
            <a:off x="2395330" y="5874026"/>
            <a:ext cx="7809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C5A301-6ECF-4732-AB47-2F028DDF9D3A}"/>
              </a:ext>
            </a:extLst>
          </p:cNvPr>
          <p:cNvSpPr txBox="1"/>
          <p:nvPr/>
        </p:nvSpPr>
        <p:spPr>
          <a:xfrm>
            <a:off x="7921487" y="6033052"/>
            <a:ext cx="82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Mosque</a:t>
            </a:r>
          </a:p>
        </p:txBody>
      </p:sp>
    </p:spTree>
    <p:extLst>
      <p:ext uri="{BB962C8B-B14F-4D97-AF65-F5344CB8AC3E}">
        <p14:creationId xmlns:p14="http://schemas.microsoft.com/office/powerpoint/2010/main" val="14700341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6AD14-652B-46A8-9AF4-CBEDFFB1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DF5C43-D989-4530-9252-F9A34D7DAD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5D78A9-32C2-4694-AB07-ADA020635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44" y="1798983"/>
            <a:ext cx="5175624" cy="38907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FF8C0B-61BD-4079-8C19-33A6109E5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6537" y="1896962"/>
            <a:ext cx="5405463" cy="36987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035A8CF-9633-4525-9488-874567A08FD1}"/>
              </a:ext>
            </a:extLst>
          </p:cNvPr>
          <p:cNvSpPr txBox="1"/>
          <p:nvPr/>
        </p:nvSpPr>
        <p:spPr>
          <a:xfrm>
            <a:off x="2763078" y="6052930"/>
            <a:ext cx="82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Tinshed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A78D63-3FB4-4B85-A420-8080486F21B2}"/>
              </a:ext>
            </a:extLst>
          </p:cNvPr>
          <p:cNvSpPr txBox="1"/>
          <p:nvPr/>
        </p:nvSpPr>
        <p:spPr>
          <a:xfrm>
            <a:off x="8289235" y="6072809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Matir</a:t>
            </a:r>
            <a:r>
              <a:rPr lang="en-US" dirty="0"/>
              <a:t> </a:t>
            </a:r>
            <a:r>
              <a:rPr lang="en-US" dirty="0" err="1"/>
              <a:t>Ghor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5865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6A0F0-FD24-4AC5-86B4-1216A0AB9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3101"/>
          </a:xfrm>
        </p:spPr>
        <p:txBody>
          <a:bodyPr/>
          <a:lstStyle/>
          <a:p>
            <a:r>
              <a:rPr lang="en-US" dirty="0"/>
              <a:t>Detection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D49DC-00EE-4D47-8AA4-2939850CD4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E53A27-6BB2-41DF-B0D3-53B996D978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494980" y="1690688"/>
            <a:ext cx="4609776" cy="41006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52F124-18BC-4483-9E01-A90DB908F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245" y="1565678"/>
            <a:ext cx="4496480" cy="422567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199002-233E-402F-AD5F-9AEA5B71357A}"/>
              </a:ext>
            </a:extLst>
          </p:cNvPr>
          <p:cNvSpPr txBox="1"/>
          <p:nvPr/>
        </p:nvSpPr>
        <p:spPr>
          <a:xfrm>
            <a:off x="2435087" y="5988805"/>
            <a:ext cx="1247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Ground Truth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43EBB1-5047-4DBB-8BD5-4B019E6D9809}"/>
              </a:ext>
            </a:extLst>
          </p:cNvPr>
          <p:cNvSpPr txBox="1"/>
          <p:nvPr/>
        </p:nvSpPr>
        <p:spPr>
          <a:xfrm>
            <a:off x="7832035" y="5988806"/>
            <a:ext cx="20649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Predicted bounding box</a:t>
            </a:r>
          </a:p>
        </p:txBody>
      </p:sp>
    </p:spTree>
    <p:extLst>
      <p:ext uri="{BB962C8B-B14F-4D97-AF65-F5344CB8AC3E}">
        <p14:creationId xmlns:p14="http://schemas.microsoft.com/office/powerpoint/2010/main" val="2176620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0384F-4120-3844-A27E-6F2A3C357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8086"/>
            <a:ext cx="10515600" cy="939574"/>
          </a:xfrm>
        </p:spPr>
        <p:txBody>
          <a:bodyPr>
            <a:normAutofit/>
          </a:bodyPr>
          <a:lstStyle/>
          <a:p>
            <a:r>
              <a:rPr lang="en-US" sz="4000" dirty="0"/>
              <a:t>Detection Analysis</a:t>
            </a:r>
            <a:endParaRPr lang="en-BD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E8A092-BECC-0246-BDC6-FC5CC19568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64B604-5EAF-4649-84FD-92199A98F0E1}"/>
              </a:ext>
            </a:extLst>
          </p:cNvPr>
          <p:cNvSpPr txBox="1"/>
          <p:nvPr/>
        </p:nvSpPr>
        <p:spPr>
          <a:xfrm>
            <a:off x="2375734" y="5738730"/>
            <a:ext cx="1247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Ground Truth</a:t>
            </a:r>
            <a:endParaRPr lang="en-B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3FD809-E73F-6E48-B961-08FD4E65707C}"/>
              </a:ext>
            </a:extLst>
          </p:cNvPr>
          <p:cNvSpPr txBox="1"/>
          <p:nvPr/>
        </p:nvSpPr>
        <p:spPr>
          <a:xfrm>
            <a:off x="7456154" y="5738730"/>
            <a:ext cx="20649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dirty="0"/>
              <a:t>Predicted </a:t>
            </a:r>
            <a:r>
              <a:rPr lang="en-US" dirty="0"/>
              <a:t>bounding box</a:t>
            </a:r>
            <a:endParaRPr lang="en-B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3F6360-1432-1842-9BE7-288833BFB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111" y="1415520"/>
            <a:ext cx="4225034" cy="41808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20B5D6-F268-534A-9182-4F61C5915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856" y="1341159"/>
            <a:ext cx="2921842" cy="432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5565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xfrm>
            <a:off x="642027" y="583660"/>
            <a:ext cx="10711773" cy="9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Progress</a:t>
            </a:r>
            <a:endParaRPr/>
          </a:p>
        </p:txBody>
      </p:sp>
      <p:sp>
        <p:nvSpPr>
          <p:cNvPr id="303" name="Google Shape;303;p17"/>
          <p:cNvSpPr txBox="1">
            <a:spLocks noGrp="1"/>
          </p:cNvSpPr>
          <p:nvPr>
            <p:ph type="body" idx="1"/>
          </p:nvPr>
        </p:nvSpPr>
        <p:spPr>
          <a:xfrm>
            <a:off x="1065143" y="2165973"/>
            <a:ext cx="10061713" cy="2876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Dataset Collection and labeling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Image preprocessing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Image classification using CNN  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Image classification using transfer learning </a:t>
            </a:r>
            <a:r>
              <a:rPr lang="en-US" dirty="0" err="1"/>
              <a:t>MobileNet</a:t>
            </a:r>
            <a:r>
              <a:rPr lang="en-US" dirty="0"/>
              <a:t> v2 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Object detection using </a:t>
            </a:r>
            <a:r>
              <a:rPr lang="en-US" dirty="0" err="1"/>
              <a:t>MobileNet</a:t>
            </a:r>
            <a:r>
              <a:rPr lang="en-US" dirty="0"/>
              <a:t> –SSD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dirty="0"/>
          </a:p>
        </p:txBody>
      </p:sp>
      <p:sp>
        <p:nvSpPr>
          <p:cNvPr id="304" name="Google Shape;304;p17"/>
          <p:cNvSpPr txBox="1"/>
          <p:nvPr/>
        </p:nvSpPr>
        <p:spPr>
          <a:xfrm>
            <a:off x="642027" y="3144384"/>
            <a:ext cx="407588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45"/>
    </mc:Choice>
    <mc:Fallback xmlns="">
      <p:transition spd="slow" advTm="26245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7"/>
          <p:cNvSpPr txBox="1"/>
          <p:nvPr/>
        </p:nvSpPr>
        <p:spPr>
          <a:xfrm>
            <a:off x="838200" y="676472"/>
            <a:ext cx="4075888" cy="104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Challenges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17"/>
          <p:cNvSpPr txBox="1"/>
          <p:nvPr/>
        </p:nvSpPr>
        <p:spPr>
          <a:xfrm>
            <a:off x="870001" y="1984129"/>
            <a:ext cx="8849186" cy="28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Collection of datasets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Improve the accuracy of the classification model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Improve the object detector reduce the detect errors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Developed object detection in real time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endParaRPr lang="en-US" sz="28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endParaRPr lang="en-US" sz="28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endParaRPr dirty="0"/>
          </a:p>
        </p:txBody>
      </p:sp>
      <p:sp>
        <p:nvSpPr>
          <p:cNvPr id="307" name="Google Shape;30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2908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45"/>
    </mc:Choice>
    <mc:Fallback xmlns="">
      <p:transition spd="slow" advTm="26245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"/>
          <p:cNvSpPr txBox="1">
            <a:spLocks noGrp="1"/>
          </p:cNvSpPr>
          <p:nvPr>
            <p:ph type="ctrTitle"/>
          </p:nvPr>
        </p:nvSpPr>
        <p:spPr>
          <a:xfrm>
            <a:off x="1288025" y="530593"/>
            <a:ext cx="9144000" cy="87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dirty="0"/>
              <a:t>Conclusion</a:t>
            </a:r>
            <a:endParaRPr dirty="0"/>
          </a:p>
        </p:txBody>
      </p:sp>
      <p:sp>
        <p:nvSpPr>
          <p:cNvPr id="313" name="Google Shape;313;p18"/>
          <p:cNvSpPr txBox="1">
            <a:spLocks noGrp="1"/>
          </p:cNvSpPr>
          <p:nvPr>
            <p:ph type="subTitle" idx="1"/>
          </p:nvPr>
        </p:nvSpPr>
        <p:spPr>
          <a:xfrm>
            <a:off x="1420761" y="1928901"/>
            <a:ext cx="9144000" cy="2679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/>
              <a:t>More data is required for trained the model</a:t>
            </a:r>
            <a:endParaRPr lang="en-US" dirty="0"/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/>
              <a:t>CNN performs better for image classification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/>
              <a:t>Transfer learning is more efficient rather than CNN for image classification</a:t>
            </a:r>
            <a:endParaRPr lang="en-US" dirty="0"/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/>
              <a:t>Hyperparameter tuning is required for higher accuracy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/>
              <a:t>Object detection using </a:t>
            </a:r>
            <a:r>
              <a:rPr lang="en-US" sz="2800" dirty="0" err="1"/>
              <a:t>MobileNet</a:t>
            </a:r>
            <a:r>
              <a:rPr lang="en-US" sz="2800" dirty="0"/>
              <a:t> and SSD perform well </a:t>
            </a:r>
            <a:endParaRPr dirty="0"/>
          </a:p>
          <a:p>
            <a:pPr marL="342900" lvl="0" indent="-1905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dirty="0"/>
          </a:p>
        </p:txBody>
      </p:sp>
      <p:sp>
        <p:nvSpPr>
          <p:cNvPr id="314" name="Google Shape;314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1/30/2021</a:t>
            </a:r>
            <a:endParaRPr/>
          </a:p>
        </p:txBody>
      </p:sp>
      <p:sp>
        <p:nvSpPr>
          <p:cNvPr id="315" name="Google Shape;315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61"/>
    </mc:Choice>
    <mc:Fallback xmlns="">
      <p:transition spd="slow" advTm="23361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9"/>
          <p:cNvSpPr txBox="1">
            <a:spLocks noGrp="1"/>
          </p:cNvSpPr>
          <p:nvPr>
            <p:ph type="ctrTitle"/>
          </p:nvPr>
        </p:nvSpPr>
        <p:spPr>
          <a:xfrm>
            <a:off x="1540213" y="441428"/>
            <a:ext cx="8962417" cy="803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References</a:t>
            </a:r>
            <a:endParaRPr/>
          </a:p>
        </p:txBody>
      </p:sp>
      <p:sp>
        <p:nvSpPr>
          <p:cNvPr id="321" name="Google Shape;321;p19"/>
          <p:cNvSpPr txBox="1">
            <a:spLocks noGrp="1"/>
          </p:cNvSpPr>
          <p:nvPr>
            <p:ph type="subTitle" idx="1"/>
          </p:nvPr>
        </p:nvSpPr>
        <p:spPr>
          <a:xfrm>
            <a:off x="1524000" y="1702340"/>
            <a:ext cx="9144000" cy="4426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Jawadul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H. </a:t>
            </a:r>
            <a:r>
              <a:rPr lang="en-US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Bappy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Joseph R. Barr, Narayanan Srinivasan, Amit K. Roy-Chowdhury. Real Estate Image Classification, IEEE Winter Conference on Application of Computer Vision (WACA), 2017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Omid </a:t>
            </a:r>
            <a:r>
              <a:rPr lang="en-US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Pouraseed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Tomas Matera, Serge </a:t>
            </a:r>
            <a:r>
              <a:rPr lang="en-US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Belongie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Vision based Real Estate Price Estimation, </a:t>
            </a:r>
            <a:r>
              <a:rPr lang="en-US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arXiv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1707.05489v3, 2018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M. </a:t>
            </a:r>
            <a:r>
              <a:rPr lang="en-US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Vakalopulo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K.Karantzalos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N. </a:t>
            </a:r>
            <a:r>
              <a:rPr lang="en-US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Komodakis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N.Paragios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Building Detection in Very High Resolution Multispectral Data with Deep learning Features, IGARSS,2015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l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u="none" strike="noStrike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Neha Sharma, </a:t>
            </a:r>
            <a:r>
              <a:rPr lang="en-US" u="none" strike="noStrike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Vibhor</a:t>
            </a:r>
            <a:r>
              <a:rPr lang="en-US" u="none" strike="noStrike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Jain, Anju Mishra. An Analysis of Convolutional Neural Networks For Image Classification, International Conference on Computational Intelligence and Data Science, 2018</a:t>
            </a:r>
          </a:p>
          <a:p>
            <a:pPr marL="342900" marR="0" lvl="0" indent="-342900" algn="l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dirty="0"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A. Younis, L. </a:t>
            </a:r>
            <a:r>
              <a:rPr lang="en-US" dirty="0" err="1"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Shixin</a:t>
            </a:r>
            <a:r>
              <a:rPr lang="en-US" dirty="0"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S. JN, Z. Hai. Real Time Object Detection Using Pre-trained Deep Learning Models </a:t>
            </a:r>
            <a:r>
              <a:rPr lang="en-US" dirty="0" err="1"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MobileNets</a:t>
            </a:r>
            <a:r>
              <a:rPr lang="en-US" dirty="0"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-SSD, ICCDE,2020</a:t>
            </a:r>
            <a:endParaRPr lang="en-US" u="none" strike="noStrike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dirty="0"/>
          </a:p>
          <a:p>
            <a:pPr marL="457200" lvl="0" indent="-304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dirty="0"/>
          </a:p>
          <a:p>
            <a:pPr marL="457200" lvl="0" indent="-30480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dirty="0"/>
          </a:p>
        </p:txBody>
      </p:sp>
      <p:sp>
        <p:nvSpPr>
          <p:cNvPr id="323" name="Google Shape;32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7"/>
    </mc:Choice>
    <mc:Fallback xmlns="">
      <p:transition spd="slow" advTm="1807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Thank You </a:t>
            </a:r>
            <a:endParaRPr/>
          </a:p>
        </p:txBody>
      </p:sp>
      <p:sp>
        <p:nvSpPr>
          <p:cNvPr id="330" name="Google Shape;33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6"/>
    </mc:Choice>
    <mc:Fallback xmlns="">
      <p:transition spd="slow" advTm="125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Related work</a:t>
            </a:r>
            <a:endParaRPr dirty="0"/>
          </a:p>
        </p:txBody>
      </p:sp>
      <p:sp>
        <p:nvSpPr>
          <p:cNvPr id="116" name="Google Shape;116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indent="-457200">
              <a:lnSpc>
                <a:spcPct val="80000"/>
              </a:lnSpc>
              <a:spcBef>
                <a:spcPts val="0"/>
              </a:spcBef>
              <a:buSzPts val="2775"/>
            </a:pPr>
            <a:r>
              <a:rPr lang="en-US" sz="3000" dirty="0" err="1"/>
              <a:t>Bappy</a:t>
            </a:r>
            <a:r>
              <a:rPr lang="en-US" sz="3000" dirty="0"/>
              <a:t> et al. proposed a method to classify real estate image using CNN and LSTM.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SzPts val="2775"/>
              <a:buNone/>
            </a:pPr>
            <a:endParaRPr lang="en-US" sz="3000" dirty="0"/>
          </a:p>
          <a:p>
            <a:pPr lvl="1" indent="-457200">
              <a:lnSpc>
                <a:spcPct val="80000"/>
              </a:lnSpc>
              <a:spcBef>
                <a:spcPts val="0"/>
              </a:spcBef>
              <a:buSzPts val="2775"/>
            </a:pPr>
            <a:r>
              <a:rPr lang="en-US" sz="2600" dirty="0"/>
              <a:t>Kitchen, bedroom, front yard images classification </a:t>
            </a:r>
          </a:p>
          <a:p>
            <a:pPr marL="457200" lvl="1" indent="0">
              <a:lnSpc>
                <a:spcPct val="80000"/>
              </a:lnSpc>
              <a:spcBef>
                <a:spcPts val="0"/>
              </a:spcBef>
              <a:buSzPts val="2775"/>
              <a:buNone/>
            </a:pPr>
            <a:endParaRPr lang="en-US" sz="2600" dirty="0"/>
          </a:p>
          <a:p>
            <a:pPr indent="-457200">
              <a:lnSpc>
                <a:spcPct val="80000"/>
              </a:lnSpc>
              <a:buSzPts val="2775"/>
            </a:pPr>
            <a:r>
              <a:rPr lang="en-US" sz="3000" dirty="0" err="1"/>
              <a:t>Pouraseed</a:t>
            </a:r>
            <a:r>
              <a:rPr lang="en-US" sz="3000" dirty="0"/>
              <a:t> et all. proposed a vision based real estate price estimation</a:t>
            </a:r>
          </a:p>
          <a:p>
            <a:pPr marL="0" indent="0">
              <a:lnSpc>
                <a:spcPct val="80000"/>
              </a:lnSpc>
              <a:buSzPts val="2775"/>
              <a:buNone/>
            </a:pPr>
            <a:endParaRPr lang="en-US" sz="3000" dirty="0"/>
          </a:p>
          <a:p>
            <a:pPr lvl="1" indent="-457200">
              <a:lnSpc>
                <a:spcPct val="80000"/>
              </a:lnSpc>
              <a:buSzPts val="2775"/>
            </a:pPr>
            <a:r>
              <a:rPr lang="en-US" sz="2600" dirty="0"/>
              <a:t>Category luxury level 1 to 8</a:t>
            </a:r>
          </a:p>
          <a:p>
            <a:pPr marL="457200" lvl="1" indent="0">
              <a:lnSpc>
                <a:spcPct val="80000"/>
              </a:lnSpc>
              <a:buSzPts val="2775"/>
              <a:buNone/>
            </a:pPr>
            <a:endParaRPr lang="en-US" sz="2600" dirty="0"/>
          </a:p>
          <a:p>
            <a:pPr indent="-457200">
              <a:lnSpc>
                <a:spcPct val="80000"/>
              </a:lnSpc>
              <a:buSzPts val="2775"/>
            </a:pPr>
            <a:r>
              <a:rPr lang="en-US" sz="3000" dirty="0" err="1"/>
              <a:t>Vakalopulou</a:t>
            </a:r>
            <a:r>
              <a:rPr lang="en-US" sz="3000" dirty="0"/>
              <a:t> et al. proposed a building detection technique from aerial view using deep learning features</a:t>
            </a:r>
          </a:p>
          <a:p>
            <a:pPr indent="-457200">
              <a:lnSpc>
                <a:spcPct val="80000"/>
              </a:lnSpc>
              <a:buSzPts val="2775"/>
            </a:pPr>
            <a:r>
              <a:rPr lang="en-US" sz="3000" dirty="0"/>
              <a:t>Ayesha et al. proposed a real time object detection using pre-trained deep learning models </a:t>
            </a:r>
            <a:r>
              <a:rPr lang="en-US" sz="3000" dirty="0" err="1"/>
              <a:t>MobileNet</a:t>
            </a:r>
            <a:r>
              <a:rPr lang="en-US" sz="3000" dirty="0"/>
              <a:t>-SSD</a:t>
            </a: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775"/>
              <a:buNone/>
            </a:pPr>
            <a:r>
              <a:rPr lang="en-US" sz="3000" dirty="0"/>
              <a:t>    </a:t>
            </a:r>
            <a:endParaRPr sz="3000" dirty="0"/>
          </a:p>
          <a:p>
            <a:pPr marL="228600" lvl="0" indent="-64135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endParaRPr sz="2590"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rPr lang="en-US" sz="2590" dirty="0"/>
              <a:t> </a:t>
            </a:r>
            <a:endParaRPr dirty="0"/>
          </a:p>
        </p:txBody>
      </p:sp>
      <p:sp>
        <p:nvSpPr>
          <p:cNvPr id="118" name="Google Shape;118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646"/>
    </mc:Choice>
    <mc:Fallback xmlns="">
      <p:transition spd="slow" advTm="61646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"/>
          <p:cNvSpPr txBox="1">
            <a:spLocks noGrp="1"/>
          </p:cNvSpPr>
          <p:nvPr>
            <p:ph type="ctrTitle"/>
          </p:nvPr>
        </p:nvSpPr>
        <p:spPr>
          <a:xfrm>
            <a:off x="1562488" y="527739"/>
            <a:ext cx="9144000" cy="82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dirty="0"/>
              <a:t>Objective </a:t>
            </a:r>
            <a:endParaRPr dirty="0"/>
          </a:p>
        </p:txBody>
      </p:sp>
      <p:sp>
        <p:nvSpPr>
          <p:cNvPr id="124" name="Google Shape;124;p4"/>
          <p:cNvSpPr txBox="1">
            <a:spLocks noGrp="1"/>
          </p:cNvSpPr>
          <p:nvPr>
            <p:ph type="subTitle" idx="1"/>
          </p:nvPr>
        </p:nvSpPr>
        <p:spPr>
          <a:xfrm>
            <a:off x="1562488" y="1987054"/>
            <a:ext cx="8422500" cy="3091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/>
              <a:t>Developed an architecture for image classification 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Collect different types of building image to make a dataset</a:t>
            </a:r>
            <a:endParaRPr sz="2800" dirty="0"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Find a region of interest to localize the building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Developed an architecture for object detection</a:t>
            </a:r>
            <a:endParaRPr sz="2800" dirty="0"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/>
              <a:t>Develop a web based application</a:t>
            </a:r>
            <a:endParaRPr dirty="0"/>
          </a:p>
        </p:txBody>
      </p:sp>
      <p:sp>
        <p:nvSpPr>
          <p:cNvPr id="126" name="Google Shape;126;p4"/>
          <p:cNvSpPr txBox="1">
            <a:spLocks noGrp="1"/>
          </p:cNvSpPr>
          <p:nvPr>
            <p:ph type="sldNum" idx="12"/>
          </p:nvPr>
        </p:nvSpPr>
        <p:spPr>
          <a:xfrm>
            <a:off x="11031794" y="6356350"/>
            <a:ext cx="3220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671"/>
    </mc:Choice>
    <mc:Fallback xmlns="">
      <p:transition spd="slow" advTm="2567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729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Proposed Method</a:t>
            </a:r>
            <a:endParaRPr/>
          </a:p>
        </p:txBody>
      </p:sp>
      <p:sp>
        <p:nvSpPr>
          <p:cNvPr id="132" name="Google Shape;132;p8"/>
          <p:cNvSpPr/>
          <p:nvPr/>
        </p:nvSpPr>
        <p:spPr>
          <a:xfrm>
            <a:off x="10289800" y="803677"/>
            <a:ext cx="914400" cy="550500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Start</a:t>
            </a:r>
            <a:endParaRPr/>
          </a:p>
        </p:txBody>
      </p:sp>
      <p:sp>
        <p:nvSpPr>
          <p:cNvPr id="133" name="Google Shape;133;p8"/>
          <p:cNvSpPr/>
          <p:nvPr/>
        </p:nvSpPr>
        <p:spPr>
          <a:xfrm>
            <a:off x="9874600" y="1600022"/>
            <a:ext cx="1679400" cy="5784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Create  image</a:t>
            </a: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8"/>
          <p:cNvSpPr/>
          <p:nvPr/>
        </p:nvSpPr>
        <p:spPr>
          <a:xfrm>
            <a:off x="9874600" y="2424267"/>
            <a:ext cx="1679400" cy="4923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 processing</a:t>
            </a:r>
            <a:endParaRPr dirty="0"/>
          </a:p>
        </p:txBody>
      </p:sp>
      <p:sp>
        <p:nvSpPr>
          <p:cNvPr id="135" name="Google Shape;135;p8"/>
          <p:cNvSpPr/>
          <p:nvPr/>
        </p:nvSpPr>
        <p:spPr>
          <a:xfrm>
            <a:off x="9907252" y="3197159"/>
            <a:ext cx="1614300" cy="5784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Create CNN    mode</a:t>
            </a:r>
            <a:r>
              <a:rPr lang="en-US" sz="1800" dirty="0">
                <a:solidFill>
                  <a:srgbClr val="FFFFFF"/>
                </a:solidFill>
              </a:rPr>
              <a:t>l</a:t>
            </a:r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136" name="Google Shape;136;p8"/>
          <p:cNvSpPr/>
          <p:nvPr/>
        </p:nvSpPr>
        <p:spPr>
          <a:xfrm>
            <a:off x="9907252" y="4110752"/>
            <a:ext cx="1614300" cy="5784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Building classification</a:t>
            </a:r>
            <a:endParaRPr/>
          </a:p>
        </p:txBody>
      </p:sp>
      <p:sp>
        <p:nvSpPr>
          <p:cNvPr id="137" name="Google Shape;137;p8"/>
          <p:cNvSpPr/>
          <p:nvPr/>
        </p:nvSpPr>
        <p:spPr>
          <a:xfrm>
            <a:off x="10257100" y="5979803"/>
            <a:ext cx="914400" cy="457200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End</a:t>
            </a:r>
            <a:endParaRPr/>
          </a:p>
        </p:txBody>
      </p:sp>
      <p:cxnSp>
        <p:nvCxnSpPr>
          <p:cNvPr id="138" name="Google Shape;138;p8"/>
          <p:cNvCxnSpPr/>
          <p:nvPr/>
        </p:nvCxnSpPr>
        <p:spPr>
          <a:xfrm>
            <a:off x="10714350" y="1371433"/>
            <a:ext cx="0" cy="228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0" name="Google Shape;140;p8"/>
          <p:cNvCxnSpPr>
            <a:stCxn id="134" idx="2"/>
          </p:cNvCxnSpPr>
          <p:nvPr/>
        </p:nvCxnSpPr>
        <p:spPr>
          <a:xfrm>
            <a:off x="10714300" y="2916567"/>
            <a:ext cx="0" cy="280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1" name="Google Shape;141;p8"/>
          <p:cNvCxnSpPr>
            <a:stCxn id="135" idx="2"/>
          </p:cNvCxnSpPr>
          <p:nvPr/>
        </p:nvCxnSpPr>
        <p:spPr>
          <a:xfrm>
            <a:off x="10714402" y="3775559"/>
            <a:ext cx="0" cy="335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2" name="Google Shape;142;p8"/>
          <p:cNvCxnSpPr/>
          <p:nvPr/>
        </p:nvCxnSpPr>
        <p:spPr>
          <a:xfrm>
            <a:off x="10714350" y="4689250"/>
            <a:ext cx="0" cy="280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44" name="Google Shape;1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45" name="Google Shape;145;p8"/>
          <p:cNvSpPr/>
          <p:nvPr/>
        </p:nvSpPr>
        <p:spPr>
          <a:xfrm>
            <a:off x="9907250" y="4969825"/>
            <a:ext cx="1614300" cy="7293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Find region of interest</a:t>
            </a:r>
            <a:endParaRPr sz="1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6" name="Google Shape;146;p8"/>
          <p:cNvCxnSpPr/>
          <p:nvPr/>
        </p:nvCxnSpPr>
        <p:spPr>
          <a:xfrm>
            <a:off x="10714300" y="5699125"/>
            <a:ext cx="0" cy="280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49" name="Google Shape;149;p8"/>
          <p:cNvSpPr txBox="1"/>
          <p:nvPr/>
        </p:nvSpPr>
        <p:spPr>
          <a:xfrm>
            <a:off x="1392363" y="5527475"/>
            <a:ext cx="251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Input: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Building image</a:t>
            </a:r>
            <a:endParaRPr/>
          </a:p>
        </p:txBody>
      </p:sp>
      <p:sp>
        <p:nvSpPr>
          <p:cNvPr id="150" name="Google Shape;150;p8"/>
          <p:cNvSpPr txBox="1"/>
          <p:nvPr/>
        </p:nvSpPr>
        <p:spPr>
          <a:xfrm>
            <a:off x="5724824" y="5481275"/>
            <a:ext cx="2517579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Output:  Building House 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FDB931-16F6-4DDB-8FA3-B55BB7F139AC}"/>
              </a:ext>
            </a:extLst>
          </p:cNvPr>
          <p:cNvCxnSpPr>
            <a:cxnSpLocks/>
            <a:stCxn id="133" idx="2"/>
            <a:endCxn id="134" idx="0"/>
          </p:cNvCxnSpPr>
          <p:nvPr/>
        </p:nvCxnSpPr>
        <p:spPr>
          <a:xfrm>
            <a:off x="10714300" y="2178422"/>
            <a:ext cx="0" cy="2458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0BA70405-DB75-478C-AC2A-D15A511E2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290" y="1772798"/>
            <a:ext cx="3370787" cy="284872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A94FA7A-75DF-49DB-B7BD-9C15EA5487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578" y="1757011"/>
            <a:ext cx="3446813" cy="29321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729"/>
    </mc:Choice>
    <mc:Fallback xmlns="">
      <p:transition spd="slow" advTm="26729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 txBox="1">
            <a:spLocks noGrp="1"/>
          </p:cNvSpPr>
          <p:nvPr>
            <p:ph type="title"/>
          </p:nvPr>
        </p:nvSpPr>
        <p:spPr>
          <a:xfrm>
            <a:off x="838200" y="584168"/>
            <a:ext cx="10515600" cy="55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Image  Datasets </a:t>
            </a:r>
            <a:endParaRPr dirty="0"/>
          </a:p>
        </p:txBody>
      </p:sp>
      <p:sp>
        <p:nvSpPr>
          <p:cNvPr id="156" name="Google Shape;156;p9"/>
          <p:cNvSpPr txBox="1">
            <a:spLocks noGrp="1"/>
          </p:cNvSpPr>
          <p:nvPr>
            <p:ph type="body" idx="1"/>
          </p:nvPr>
        </p:nvSpPr>
        <p:spPr>
          <a:xfrm>
            <a:off x="735563" y="1681001"/>
            <a:ext cx="11123645" cy="304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Datasets collection using smartphone camera and internet</a:t>
            </a:r>
            <a:endParaRPr dirty="0"/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Datasets divided into four categories are building house, mosque, temple,  tin shed, sky building, </a:t>
            </a:r>
            <a:r>
              <a:rPr lang="en-US" dirty="0" err="1"/>
              <a:t>matir</a:t>
            </a:r>
            <a:r>
              <a:rPr lang="en-US" dirty="0"/>
              <a:t> </a:t>
            </a:r>
            <a:r>
              <a:rPr lang="en-US" dirty="0" err="1"/>
              <a:t>ghor</a:t>
            </a:r>
            <a:r>
              <a:rPr lang="en-US" dirty="0"/>
              <a:t> </a:t>
            </a: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Split all the image into train set, test set </a:t>
            </a:r>
            <a:endParaRPr dirty="0"/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Dataset contains approximately  1500 images</a:t>
            </a: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164" name="Google Shape;1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111"/>
    </mc:Choice>
    <mc:Fallback xmlns="">
      <p:transition spd="slow" advTm="2711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6008C-2482-40DD-A886-29CD5375D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0532"/>
          </a:xfrm>
        </p:spPr>
        <p:txBody>
          <a:bodyPr/>
          <a:lstStyle/>
          <a:p>
            <a:r>
              <a:rPr lang="en-US" dirty="0"/>
              <a:t>Image Datasets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DF7F3E-00DA-4C4A-94C3-689068A61E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D5CC62-3196-401D-85D9-6BAAC96357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684" y="1512028"/>
            <a:ext cx="2597797" cy="24698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DE635C-DC50-4B3B-8E56-7DDEF0993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1225" y="1512028"/>
            <a:ext cx="2743199" cy="23695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2EF7DB-0ABE-45AB-A2E0-657D36807D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8684" y="4150891"/>
            <a:ext cx="2597797" cy="22054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55E4606-E741-4758-B083-E149B286FE0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279549" y="4068867"/>
            <a:ext cx="2646552" cy="22054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7E67720-F2F9-4192-9124-98FB02E76E65}"/>
              </a:ext>
            </a:extLst>
          </p:cNvPr>
          <p:cNvSpPr txBox="1"/>
          <p:nvPr/>
        </p:nvSpPr>
        <p:spPr>
          <a:xfrm>
            <a:off x="838200" y="2435171"/>
            <a:ext cx="2965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1) Building house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ACD687-A75A-4B95-AF33-3F80A77AC709}"/>
              </a:ext>
            </a:extLst>
          </p:cNvPr>
          <p:cNvSpPr txBox="1"/>
          <p:nvPr/>
        </p:nvSpPr>
        <p:spPr>
          <a:xfrm>
            <a:off x="934212" y="4791955"/>
            <a:ext cx="18854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2) Mosque</a:t>
            </a:r>
          </a:p>
        </p:txBody>
      </p:sp>
    </p:spTree>
    <p:extLst>
      <p:ext uri="{BB962C8B-B14F-4D97-AF65-F5344CB8AC3E}">
        <p14:creationId xmlns:p14="http://schemas.microsoft.com/office/powerpoint/2010/main" val="115921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34"/>
    </mc:Choice>
    <mc:Fallback xmlns="">
      <p:transition spd="slow" advTm="1093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b5ab8d32d3_1_7"/>
          <p:cNvSpPr txBox="1">
            <a:spLocks noGrp="1"/>
          </p:cNvSpPr>
          <p:nvPr>
            <p:ph type="title"/>
          </p:nvPr>
        </p:nvSpPr>
        <p:spPr>
          <a:xfrm>
            <a:off x="802433" y="365125"/>
            <a:ext cx="10551367" cy="829193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 Datasets</a:t>
            </a:r>
            <a:endParaRPr dirty="0"/>
          </a:p>
        </p:txBody>
      </p:sp>
      <p:sp>
        <p:nvSpPr>
          <p:cNvPr id="172" name="Google Shape;172;gb5ab8d32d3_1_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B8E5FF6-7C71-4C94-8465-E9569B0A9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324" y="1370983"/>
            <a:ext cx="3134917" cy="24726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7F8942-4942-472A-9582-26DCCB3D3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4108" y="1431783"/>
            <a:ext cx="3001621" cy="247261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562250A-53D1-4CF9-9498-46F3795401D0}"/>
              </a:ext>
            </a:extLst>
          </p:cNvPr>
          <p:cNvSpPr txBox="1"/>
          <p:nvPr/>
        </p:nvSpPr>
        <p:spPr>
          <a:xfrm>
            <a:off x="1017372" y="2406480"/>
            <a:ext cx="18053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3) Temple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357F584-0C92-4877-AF1F-B3D359C3C5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0324" y="4020261"/>
            <a:ext cx="3134917" cy="247261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8875734-CE06-4C15-8402-A5BC6B01EE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4108" y="4020259"/>
            <a:ext cx="3001621" cy="247261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911D267-FB9D-49DA-804B-011AD3430170}"/>
              </a:ext>
            </a:extLst>
          </p:cNvPr>
          <p:cNvSpPr txBox="1"/>
          <p:nvPr/>
        </p:nvSpPr>
        <p:spPr>
          <a:xfrm>
            <a:off x="977297" y="4665083"/>
            <a:ext cx="19848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4) Tin shed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5"/>
    </mc:Choice>
    <mc:Fallback xmlns="">
      <p:transition spd="slow" advTm="3305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1753</TotalTime>
  <Words>1537</Words>
  <Application>Microsoft Office PowerPoint</Application>
  <PresentationFormat>Widescreen</PresentationFormat>
  <Paragraphs>360</Paragraphs>
  <Slides>39</Slides>
  <Notes>22</Notes>
  <HiddenSlides>5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2" baseType="lpstr">
      <vt:lpstr>Arial</vt:lpstr>
      <vt:lpstr>Calibri</vt:lpstr>
      <vt:lpstr>Office Theme</vt:lpstr>
      <vt:lpstr>    Building Infrastructure Classification and Detection</vt:lpstr>
      <vt:lpstr>Outlines</vt:lpstr>
      <vt:lpstr>Problem Statement</vt:lpstr>
      <vt:lpstr>Related work</vt:lpstr>
      <vt:lpstr>Objective </vt:lpstr>
      <vt:lpstr>Proposed Method</vt:lpstr>
      <vt:lpstr>Image  Datasets </vt:lpstr>
      <vt:lpstr>Image Datasets</vt:lpstr>
      <vt:lpstr>Image Datasets</vt:lpstr>
      <vt:lpstr>Image Datasets</vt:lpstr>
      <vt:lpstr>Data augmentation</vt:lpstr>
      <vt:lpstr>Image preprocessing</vt:lpstr>
      <vt:lpstr>Image Classification: CNN</vt:lpstr>
      <vt:lpstr>Image classification: CNN</vt:lpstr>
      <vt:lpstr>Image classification : CNN</vt:lpstr>
      <vt:lpstr>Convolutional neural network architecture</vt:lpstr>
      <vt:lpstr>Convolutional Filters Visualization</vt:lpstr>
      <vt:lpstr>Convolutional Filters Visualization</vt:lpstr>
      <vt:lpstr>Model parameter </vt:lpstr>
      <vt:lpstr>Image Classification: Mobile Net </vt:lpstr>
      <vt:lpstr>Mobile Net Overview</vt:lpstr>
      <vt:lpstr>Mobile Net Architecture</vt:lpstr>
      <vt:lpstr>MobileNet V2 Convolutional Block</vt:lpstr>
      <vt:lpstr>MobileNet V2 Architecture</vt:lpstr>
      <vt:lpstr>Object Detection and Localization</vt:lpstr>
      <vt:lpstr>Object Detection: MobileNet + SSD</vt:lpstr>
      <vt:lpstr>Object Detection Steps</vt:lpstr>
      <vt:lpstr>Object Detection Steps</vt:lpstr>
      <vt:lpstr>Image Labeling</vt:lpstr>
      <vt:lpstr>Object Detection</vt:lpstr>
      <vt:lpstr>Object Detection</vt:lpstr>
      <vt:lpstr>Object Detection</vt:lpstr>
      <vt:lpstr>Detection Analysis</vt:lpstr>
      <vt:lpstr>Detection Analysis</vt:lpstr>
      <vt:lpstr>Progress</vt:lpstr>
      <vt:lpstr>PowerPoint Presentation</vt:lpstr>
      <vt:lpstr>Conclusion</vt:lpstr>
      <vt:lpstr>References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Building Infrastructure Classification and Detection</dc:title>
  <dc:creator>faisalcse16kuet@outlook.com</dc:creator>
  <cp:lastModifiedBy>faisalcse16kuet@outlook.com</cp:lastModifiedBy>
  <cp:revision>82</cp:revision>
  <dcterms:created xsi:type="dcterms:W3CDTF">2021-01-22T15:25:36Z</dcterms:created>
  <dcterms:modified xsi:type="dcterms:W3CDTF">2021-03-22T14:18:48Z</dcterms:modified>
</cp:coreProperties>
</file>